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Lst>
  <p:sldSz cy="5143500" cx="9144000"/>
  <p:notesSz cx="6858000" cy="9144000"/>
  <p:embeddedFontLst>
    <p:embeddedFont>
      <p:font typeface="Anton"/>
      <p:regular r:id="rId112"/>
    </p:embeddedFont>
    <p:embeddedFont>
      <p:font typeface="Lato"/>
      <p:regular r:id="rId113"/>
      <p:bold r:id="rId114"/>
      <p:italic r:id="rId115"/>
      <p:boldItalic r:id="rId116"/>
    </p:embeddedFont>
    <p:embeddedFont>
      <p:font typeface="Didact Gothic"/>
      <p:regular r:id="rId117"/>
    </p:embeddedFont>
    <p:embeddedFont>
      <p:font typeface="Helvetica Neue"/>
      <p:regular r:id="rId118"/>
      <p:bold r:id="rId119"/>
      <p:italic r:id="rId120"/>
      <p:boldItalic r:id="rId121"/>
    </p:embeddedFont>
    <p:embeddedFont>
      <p:font typeface="Helvetica Neue Light"/>
      <p:regular r:id="rId122"/>
      <p:bold r:id="rId123"/>
      <p:italic r:id="rId124"/>
      <p:boldItalic r:id="rId125"/>
    </p:embeddedFont>
    <p:embeddedFont>
      <p:font typeface="Comfortaa"/>
      <p:regular r:id="rId126"/>
      <p:bold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968F9F-3CE6-4985-9A2E-93D7FEB99D75}">
  <a:tblStyle styleId="{CE968F9F-3CE6-4985-9A2E-93D7FEB99D75}"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8A1149-5A4D-4696-993E-3D773E6383B3}"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7" Type="http://schemas.openxmlformats.org/officeDocument/2006/relationships/font" Target="fonts/Comfortaa-bold.fntdata"/><Relationship Id="rId126" Type="http://schemas.openxmlformats.org/officeDocument/2006/relationships/font" Target="fonts/Comfortaa-regular.fntdata"/><Relationship Id="rId26" Type="http://schemas.openxmlformats.org/officeDocument/2006/relationships/slide" Target="slides/slide19.xml"/><Relationship Id="rId121" Type="http://schemas.openxmlformats.org/officeDocument/2006/relationships/font" Target="fonts/HelveticaNeue-boldItalic.fntdata"/><Relationship Id="rId25" Type="http://schemas.openxmlformats.org/officeDocument/2006/relationships/slide" Target="slides/slide18.xml"/><Relationship Id="rId120" Type="http://schemas.openxmlformats.org/officeDocument/2006/relationships/font" Target="fonts/HelveticaNeue-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HelveticaNeueLight-boldItalic.fntdata"/><Relationship Id="rId29" Type="http://schemas.openxmlformats.org/officeDocument/2006/relationships/slide" Target="slides/slide22.xml"/><Relationship Id="rId124" Type="http://schemas.openxmlformats.org/officeDocument/2006/relationships/font" Target="fonts/HelveticaNeueLight-italic.fntdata"/><Relationship Id="rId123" Type="http://schemas.openxmlformats.org/officeDocument/2006/relationships/font" Target="fonts/HelveticaNeueLight-bold.fntdata"/><Relationship Id="rId122" Type="http://schemas.openxmlformats.org/officeDocument/2006/relationships/font" Target="fonts/HelveticaNeueLight-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HelveticaNeue-regular.fntdata"/><Relationship Id="rId117" Type="http://schemas.openxmlformats.org/officeDocument/2006/relationships/font" Target="fonts/DidactGothic-regular.fntdata"/><Relationship Id="rId116" Type="http://schemas.openxmlformats.org/officeDocument/2006/relationships/font" Target="fonts/Lato-boldItalic.fntdata"/><Relationship Id="rId115" Type="http://schemas.openxmlformats.org/officeDocument/2006/relationships/font" Target="fonts/Lato-italic.fntdata"/><Relationship Id="rId119" Type="http://schemas.openxmlformats.org/officeDocument/2006/relationships/font" Target="fonts/HelveticaNeue-bold.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Lato-bold.fntdata"/><Relationship Id="rId18" Type="http://schemas.openxmlformats.org/officeDocument/2006/relationships/slide" Target="slides/slide11.xml"/><Relationship Id="rId113" Type="http://schemas.openxmlformats.org/officeDocument/2006/relationships/font" Target="fonts/Lato-regular.fntdata"/><Relationship Id="rId112" Type="http://schemas.openxmlformats.org/officeDocument/2006/relationships/font" Target="fonts/Anton-regular.fntdata"/><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73e76db6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bd73e76db6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d73e76db6_0_7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bd73e76db6_0_7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9f789fb471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9f789fb471_0_10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9f789fb471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g9f789fb471_0_10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9f789fb471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g9f789fb471_0_10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9f789fb471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g9f789fb471_0_1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9f789fb471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g9f789fb471_0_1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d73e76db6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bd73e76db6_0_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d73e76db6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d73e76db6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d73e76db6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d73e76db6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d73e76db6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bd73e76db6_0_7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d73e76db6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d73e76db6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d73e76db6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d73e76db6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d73e76db6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bd73e76db6_0_8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d73e76db6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bd73e76db6_0_8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d73e76db6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d73e76db6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d73e76db6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bd73e76db6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d73e76db6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d73e76db6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d73e76db6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d73e76db6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d73e76db6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bd73e76db6_0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d73e76db6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d73e76db6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d73e76db6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d73e76db6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d73e76db6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d73e76db6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d73e76db6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d73e76db6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d73e76db6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d73e76db6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d73e76db6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bd73e76db6_0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d73e76db6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bd73e76db6_0_9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d73e76db6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bd73e76db6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d73e76db6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d73e76db6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d73e76db6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d73e76db6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d73e76db6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bd73e76db6_0_9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bd73e76db6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bd73e76db6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d73e76db6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d73e76db6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bd73e76db6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bd73e76db6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d73e76db6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d73e76db6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d73e76db6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bd73e76db6_0_9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d73e76db6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d73e76db6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bd73e76db6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bd73e76db6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d73e76db6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bd73e76db6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bd73e76db6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bd73e76db6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d73e76db6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d73e76db6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bd73e76db6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bd73e76db6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d73e76db6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bd73e76db6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n-GB"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d73e76db6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d73e76db6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bd73e76db6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bd73e76db6_0_10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d73e76db6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bd73e76db6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bd73e76db6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bd73e76db6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d73e76db6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d73e76db6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bd73e76db6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bd73e76db6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d73e76db6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bd73e76db6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bd73e76db6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bd73e76db6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bd73e76db6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bd73e76db6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d73e76db6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d73e76db6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bd73e76db6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bd73e76db6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bd73e76db6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bd73e76db6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d73e76db6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d73e76db6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fa8321724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fa8321724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bfa8321724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bfa8321724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integrar bootsrap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bd73e76db6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bd73e76db6_0_1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d73e76db6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bd73e76db6_0_1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d73e76db6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bd73e76db6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bd73e76db6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bd73e76db6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d73e76db6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bd73e76db6_0_1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bd73e76db6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bd73e76db6_0_1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bd73e76db6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bd73e76db6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bd73e76db6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bd73e76db6_0_1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d73e76db6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bd73e76db6_0_1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9f789fb47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9f789fb471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9f789fb47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9f789fb471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9f789fb47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9f789fb471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9f789fb47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9f789fb471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d73e76db6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bd73e76db6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a33e1d15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a33e1d151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a7876785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a78767852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9f789fb471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9f789fb471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fa8321724_1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bfa8321724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f789fb47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9f789fb471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61a461f2c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61a461f2c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9f789fb471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9f789fb471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60116bd3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60116bd3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400">
                <a:solidFill>
                  <a:schemeClr val="dk1"/>
                </a:solidFill>
                <a:latin typeface="Didact Gothic"/>
                <a:ea typeface="Didact Gothic"/>
                <a:cs typeface="Didact Gothic"/>
                <a:sym typeface="Didact Gothic"/>
              </a:rPr>
              <a:t>Javascript es un lenguaje que puede ser utilizado por profesionales y para quienes se inician en el desarrollo y diseño de sitios web. </a:t>
            </a:r>
            <a:endParaRPr sz="14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8fb44c49f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8fb44c49f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8fb44c49f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8fb44c49f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d73e76db6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bd73e76db6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7fdefe6d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7fdefe6d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61a461f2cd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61a461f2cd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61a461f2cd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61a461f2cd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91f59493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91f59493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91f59493c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91f59493c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91f59493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91f59493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91f59493c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91f59493c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9f789fb47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9f789fb471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752079c16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752079c16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8003021be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8003021be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d73e76db6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bd73e76db6_0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8003021be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8003021be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8003021be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8003021be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8003021be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8003021be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8003021be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8003021be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bfa8321724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bfa8321724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bfa8321724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bfa8321724_1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hacer una page utilizando bootsrap y sus componentes</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9f789fb471_0_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g9f789fb471_0_6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9f789fb47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9f789fb471_0_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9f789fb471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9f789fb471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9f789fb471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9f789fb471_0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1" name="Google Shape;6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5" name="Google Shape;65;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9" name="Google Shape;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3" name="Google Shape;7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0" name="Google Shape;8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4" name="Google Shape;8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8" name="Google Shape;8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6" name="Google Shape;9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 name="Google Shape;5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docs.google.com/document/d/1NIPra3pMPxplkSugb9yJH8_NCNx-8AUkSDfqWWAaVBE/edit?usp=sharing" TargetMode="External"/><Relationship Id="rId4" Type="http://schemas.openxmlformats.org/officeDocument/2006/relationships/image" Target="../media/image15.png"/><Relationship Id="rId5"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106.png"/><Relationship Id="rId4" Type="http://schemas.openxmlformats.org/officeDocument/2006/relationships/image" Target="../media/image11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14.png"/><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hyperlink" Target="https://teloexplicocongatitos.com/poster?id=tlecg04" TargetMode="External"/><Relationship Id="rId4" Type="http://schemas.openxmlformats.org/officeDocument/2006/relationships/hyperlink" Target="https://materialdesignicons.com/" TargetMode="External"/><Relationship Id="rId5" Type="http://schemas.openxmlformats.org/officeDocument/2006/relationships/image" Target="../media/image73.png"/><Relationship Id="rId6" Type="http://schemas.openxmlformats.org/officeDocument/2006/relationships/image" Target="../media/image109.png"/><Relationship Id="rId7" Type="http://schemas.openxmlformats.org/officeDocument/2006/relationships/image" Target="../media/image10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0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06.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8.jpg"/><Relationship Id="rId5" Type="http://schemas.openxmlformats.org/officeDocument/2006/relationships/image" Target="../media/image47.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hyperlink" Target="https://getbootstrap.com/docs/4.6/examples/jumbotron/" TargetMode="External"/><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hyperlink" Target="https://startbootstrap.com/previews/freelanc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31.jpg"/><Relationship Id="rId5" Type="http://schemas.openxmlformats.org/officeDocument/2006/relationships/hyperlink" Target="https://getbootstrap.com/docs/4.6/getting-started/downloa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9.gif"/><Relationship Id="rId5" Type="http://schemas.openxmlformats.org/officeDocument/2006/relationships/image" Target="../media/image33.png"/><Relationship Id="rId6"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3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49.png"/><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4.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4.png"/><Relationship Id="rId4" Type="http://schemas.openxmlformats.org/officeDocument/2006/relationships/image" Target="../media/image72.png"/><Relationship Id="rId5" Type="http://schemas.openxmlformats.org/officeDocument/2006/relationships/hyperlink" Target="https://www.w3schools.com/bootstrap4/bootstrap_button_groups.asp"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4.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6.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2.png"/><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www.w3schools.com/bootstrap4/default.asp" TargetMode="External"/><Relationship Id="rId4" Type="http://schemas.openxmlformats.org/officeDocument/2006/relationships/image" Target="../media/image19.png"/><Relationship Id="rId5" Type="http://schemas.openxmlformats.org/officeDocument/2006/relationships/image" Target="../media/image70.png"/><Relationship Id="rId6"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1.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67.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73.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78.png"/><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79.png"/><Relationship Id="rId7" Type="http://schemas.openxmlformats.org/officeDocument/2006/relationships/image" Target="../media/image9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s://docs.google.com/document/d/11gJXwW7EA9FkgN6RFjFd2LXxKWCvhrbDO11utQmA0Fc/edit?usp=sharing" TargetMode="External"/><Relationship Id="rId4" Type="http://schemas.openxmlformats.org/officeDocument/2006/relationships/image" Target="../media/image87.png"/><Relationship Id="rId5"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86.png"/><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5.png"/><Relationship Id="rId4" Type="http://schemas.openxmlformats.org/officeDocument/2006/relationships/image" Target="../media/image9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5.png"/><Relationship Id="rId4" Type="http://schemas.openxmlformats.org/officeDocument/2006/relationships/hyperlink" Target="https://www.w3schools.com/bootstrap4/default.asp" TargetMode="External"/><Relationship Id="rId5" Type="http://schemas.openxmlformats.org/officeDocument/2006/relationships/image" Target="../media/image9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1.png"/><Relationship Id="rId4" Type="http://schemas.openxmlformats.org/officeDocument/2006/relationships/image" Target="../media/image115.gif"/><Relationship Id="rId5" Type="http://schemas.openxmlformats.org/officeDocument/2006/relationships/hyperlink" Target="https://www.w3schools.com/bootstrap4/bootstrap_carousel.asp"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5.png"/><Relationship Id="rId4" Type="http://schemas.openxmlformats.org/officeDocument/2006/relationships/image" Target="../media/image94.gif"/><Relationship Id="rId5" Type="http://schemas.openxmlformats.org/officeDocument/2006/relationships/hyperlink" Target="https://www.w3schools.com/bootstrap4/bootstrap_dropdowns.asp"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5.png"/><Relationship Id="rId4" Type="http://schemas.openxmlformats.org/officeDocument/2006/relationships/image" Target="../media/image92.gif"/><Relationship Id="rId5" Type="http://schemas.openxmlformats.org/officeDocument/2006/relationships/hyperlink" Target="https://www.w3schools.com/bootstrap4/bootstrap_modal.asp" TargetMode="External"/><Relationship Id="rId6" Type="http://schemas.openxmlformats.org/officeDocument/2006/relationships/hyperlink" Target="https://www.w3schools.com/bootstrap4/bootstrap_modal.asp"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5.png"/><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5.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5.png"/><Relationship Id="rId4" Type="http://schemas.openxmlformats.org/officeDocument/2006/relationships/image" Target="../media/image99.gif"/><Relationship Id="rId5" Type="http://schemas.openxmlformats.org/officeDocument/2006/relationships/hyperlink" Target="https://www.w3schools.com/bootstrap4/bootstrap_collapse.asp"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5.png"/><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5.png"/><Relationship Id="rId4" Type="http://schemas.openxmlformats.org/officeDocument/2006/relationships/image" Target="../media/image11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5.png"/><Relationship Id="rId4" Type="http://schemas.openxmlformats.org/officeDocument/2006/relationships/image" Target="../media/image102.png"/><Relationship Id="rId5" Type="http://schemas.openxmlformats.org/officeDocument/2006/relationships/hyperlink" Target="https://uniwebsidad.com/libros/bootstrap-4/capitulo-1/creando-temas-para-bootstrap" TargetMode="External"/><Relationship Id="rId6" Type="http://schemas.openxmlformats.org/officeDocument/2006/relationships/hyperlink" Target="https://uniwebsidad.com/libros/bootstrap-4/capitulo-1/creando-temas-para-bootstra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21.png"/><Relationship Id="rId8"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7.png"/><Relationship Id="rId4" Type="http://schemas.openxmlformats.org/officeDocument/2006/relationships/hyperlink" Target="https://themes.getbootstrap.com/" TargetMode="External"/><Relationship Id="rId5" Type="http://schemas.openxmlformats.org/officeDocument/2006/relationships/hyperlink" Target="https://startbootstrap.com/themes/" TargetMode="External"/><Relationship Id="rId6" Type="http://schemas.openxmlformats.org/officeDocument/2006/relationships/hyperlink" Target="https://colorlib.com/wp/template/foodeiblo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97.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97.png"/><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56.png"/><Relationship Id="rId4" Type="http://schemas.openxmlformats.org/officeDocument/2006/relationships/image" Target="../media/image6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73.png"/><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73.png"/><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73.png"/><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hyperlink" Target="https://drive.google.com/file/d/1-ANn3uAJr0JVTusvHH6_e4iyA8hw96z4/view?usp=sharing" TargetMode="External"/><Relationship Id="rId4" Type="http://schemas.openxmlformats.org/officeDocument/2006/relationships/image" Target="../media/image73.png"/><Relationship Id="rId5" Type="http://schemas.openxmlformats.org/officeDocument/2006/relationships/image" Target="../media/image107.png"/><Relationship Id="rId6"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3" name="Shape 103"/>
        <p:cNvGrpSpPr/>
        <p:nvPr/>
      </p:nvGrpSpPr>
      <p:grpSpPr>
        <a:xfrm>
          <a:off x="0" y="0"/>
          <a:ext cx="0" cy="0"/>
          <a:chOff x="0" y="0"/>
          <a:chExt cx="0" cy="0"/>
        </a:xfrm>
      </p:grpSpPr>
      <p:sp>
        <p:nvSpPr>
          <p:cNvPr id="104" name="Google Shape;104;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5" name="Google Shape;105;p2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6" name="Google Shape;106;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3" name="Shape 233"/>
        <p:cNvGrpSpPr/>
        <p:nvPr/>
      </p:nvGrpSpPr>
      <p:grpSpPr>
        <a:xfrm>
          <a:off x="0" y="0"/>
          <a:ext cx="0" cy="0"/>
          <a:chOff x="0" y="0"/>
          <a:chExt cx="0" cy="0"/>
        </a:xfrm>
      </p:grpSpPr>
      <p:sp>
        <p:nvSpPr>
          <p:cNvPr id="234" name="Google Shape;234;p36"/>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35" name="Google Shape;235;p36"/>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36" name="Google Shape;236;p36"/>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8" name="Shape 1028"/>
        <p:cNvGrpSpPr/>
        <p:nvPr/>
      </p:nvGrpSpPr>
      <p:grpSpPr>
        <a:xfrm>
          <a:off x="0" y="0"/>
          <a:ext cx="0" cy="0"/>
          <a:chOff x="0" y="0"/>
          <a:chExt cx="0" cy="0"/>
        </a:xfrm>
      </p:grpSpPr>
      <p:sp>
        <p:nvSpPr>
          <p:cNvPr id="1029" name="Google Shape;1029;p12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030" name="Google Shape;1030;p126"/>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034" name="Shape 1034"/>
        <p:cNvGrpSpPr/>
        <p:nvPr/>
      </p:nvGrpSpPr>
      <p:grpSpPr>
        <a:xfrm>
          <a:off x="0" y="0"/>
          <a:ext cx="0" cy="0"/>
          <a:chOff x="0" y="0"/>
          <a:chExt cx="0" cy="0"/>
        </a:xfrm>
      </p:grpSpPr>
      <p:sp>
        <p:nvSpPr>
          <p:cNvPr id="1035" name="Google Shape;1035;p12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1036" name="Google Shape;1036;p12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1037" name="Google Shape;1037;p1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28"/>
          <p:cNvSpPr txBox="1"/>
          <p:nvPr/>
        </p:nvSpPr>
        <p:spPr>
          <a:xfrm>
            <a:off x="1837275" y="1734450"/>
            <a:ext cx="61413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Themes y templates</a:t>
            </a:r>
            <a:r>
              <a:rPr b="0" i="0" lang="en-GB" sz="1800" u="none" cap="none" strike="noStrike">
                <a:solidFill>
                  <a:schemeClr val="accent1"/>
                </a:solidFill>
                <a:latin typeface="Helvetica Neue Light"/>
                <a:ea typeface="Helvetica Neue Light"/>
                <a:cs typeface="Helvetica Neue Light"/>
                <a:sym typeface="Helvetica Neue Light"/>
              </a:rPr>
              <a:t> </a:t>
            </a:r>
            <a:r>
              <a:rPr b="0" i="0" lang="en-GB" sz="1800" u="none" cap="none" strike="noStrike">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TE LO EXPLICO CON GATITOS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lang="en-GB" sz="1800" u="sng">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Íconos Material Design</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Material Design Icons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043" name="Google Shape;1043;p128"/>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1044" name="Google Shape;1044;p128"/>
          <p:cNvPicPr preferRelativeResize="0"/>
          <p:nvPr/>
        </p:nvPicPr>
        <p:blipFill rotWithShape="1">
          <a:blip r:embed="rId6">
            <a:alphaModFix/>
          </a:blip>
          <a:srcRect b="0" l="0" r="0" t="0"/>
          <a:stretch/>
        </p:blipFill>
        <p:spPr>
          <a:xfrm>
            <a:off x="7411525" y="127700"/>
            <a:ext cx="1634174" cy="639850"/>
          </a:xfrm>
          <a:prstGeom prst="rect">
            <a:avLst/>
          </a:prstGeom>
          <a:noFill/>
          <a:ln>
            <a:noFill/>
          </a:ln>
        </p:spPr>
      </p:pic>
      <p:sp>
        <p:nvSpPr>
          <p:cNvPr id="1045" name="Google Shape;1045;p128"/>
          <p:cNvSpPr/>
          <p:nvPr/>
        </p:nvSpPr>
        <p:spPr>
          <a:xfrm>
            <a:off x="55157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6" name="Google Shape;1046;p128"/>
          <p:cNvPicPr preferRelativeResize="0"/>
          <p:nvPr/>
        </p:nvPicPr>
        <p:blipFill rotWithShape="1">
          <a:blip r:embed="rId7">
            <a:alphaModFix/>
          </a:blip>
          <a:srcRect b="0" l="0" r="0" t="0"/>
          <a:stretch/>
        </p:blipFill>
        <p:spPr>
          <a:xfrm>
            <a:off x="814284" y="1997140"/>
            <a:ext cx="545131" cy="54513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0" name="Shape 1050"/>
        <p:cNvGrpSpPr/>
        <p:nvPr/>
      </p:nvGrpSpPr>
      <p:grpSpPr>
        <a:xfrm>
          <a:off x="0" y="0"/>
          <a:ext cx="0" cy="0"/>
          <a:chOff x="0" y="0"/>
          <a:chExt cx="0" cy="0"/>
        </a:xfrm>
      </p:grpSpPr>
      <p:sp>
        <p:nvSpPr>
          <p:cNvPr id="1051" name="Google Shape;1051;p129"/>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052" name="Google Shape;1052;p129"/>
          <p:cNvSpPr txBox="1"/>
          <p:nvPr/>
        </p:nvSpPr>
        <p:spPr>
          <a:xfrm>
            <a:off x="2180400" y="2623175"/>
            <a:ext cx="4783200" cy="218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Resumen de lo visto en clase hoy: </a:t>
            </a:r>
            <a:endParaRPr b="1" i="0" sz="2200" u="none" cap="none" strike="noStrike">
              <a:solidFill>
                <a:srgbClr val="E0FF00"/>
              </a:solidFill>
              <a:latin typeface="Helvetica Neue"/>
              <a:ea typeface="Helvetica Neue"/>
              <a:cs typeface="Helvetica Neue"/>
              <a:sym typeface="Helvetica Neue"/>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Aplicar nuevas herramientas de Bootstrap.</a:t>
            </a:r>
            <a:endParaRPr sz="2200">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Aplicar un theme de Bootstrap.</a:t>
            </a:r>
            <a:endParaRPr sz="2200">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Repasar Responsive.</a:t>
            </a:r>
            <a:endParaRPr sz="2200">
              <a:solidFill>
                <a:srgbClr val="E0FF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6" name="Shape 1056"/>
        <p:cNvGrpSpPr/>
        <p:nvPr/>
      </p:nvGrpSpPr>
      <p:grpSpPr>
        <a:xfrm>
          <a:off x="0" y="0"/>
          <a:ext cx="0" cy="0"/>
          <a:chOff x="0" y="0"/>
          <a:chExt cx="0" cy="0"/>
        </a:xfrm>
      </p:grpSpPr>
      <p:sp>
        <p:nvSpPr>
          <p:cNvPr id="1057" name="Google Shape;1057;p130"/>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058" name="Google Shape;1058;p130"/>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3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5" name="Shape 245"/>
        <p:cNvGrpSpPr/>
        <p:nvPr/>
      </p:nvGrpSpPr>
      <p:grpSpPr>
        <a:xfrm>
          <a:off x="0" y="0"/>
          <a:ext cx="0" cy="0"/>
          <a:chOff x="0" y="0"/>
          <a:chExt cx="0" cy="0"/>
        </a:xfrm>
      </p:grpSpPr>
      <p:sp>
        <p:nvSpPr>
          <p:cNvPr id="246" name="Google Shape;246;p38"/>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8" name="Google Shape;248;p38"/>
          <p:cNvSpPr txBox="1"/>
          <p:nvPr/>
        </p:nvSpPr>
        <p:spPr>
          <a:xfrm>
            <a:off x="4807075" y="1318787"/>
            <a:ext cx="3970200" cy="334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Es una </a:t>
            </a:r>
            <a:r>
              <a:rPr lang="en-GB" sz="2000">
                <a:solidFill>
                  <a:schemeClr val="dk1"/>
                </a:solidFill>
                <a:highlight>
                  <a:srgbClr val="E0FF00"/>
                </a:highlight>
                <a:latin typeface="Helvetica Neue Light"/>
                <a:ea typeface="Helvetica Neue Light"/>
                <a:cs typeface="Helvetica Neue Light"/>
                <a:sym typeface="Helvetica Neue Light"/>
              </a:rPr>
              <a:t>colección de elementos</a:t>
            </a:r>
            <a:r>
              <a:rPr lang="en-GB" sz="2000">
                <a:solidFill>
                  <a:schemeClr val="dk1"/>
                </a:solidFill>
                <a:latin typeface="Helvetica Neue Light"/>
                <a:ea typeface="Helvetica Neue Light"/>
                <a:cs typeface="Helvetica Neue Light"/>
                <a:sym typeface="Helvetica Neue Light"/>
              </a:rPr>
              <a:t>, un </a:t>
            </a:r>
            <a:r>
              <a:rPr lang="en-GB" sz="2000">
                <a:solidFill>
                  <a:schemeClr val="dk1"/>
                </a:solidFill>
                <a:highlight>
                  <a:srgbClr val="E0FF00"/>
                </a:highlight>
                <a:latin typeface="Helvetica Neue Light"/>
                <a:ea typeface="Helvetica Neue Light"/>
                <a:cs typeface="Helvetica Neue Light"/>
                <a:sym typeface="Helvetica Neue Light"/>
              </a:rPr>
              <a:t>conjunto de rutinas</a:t>
            </a:r>
            <a:r>
              <a:rPr lang="en-GB" sz="2000">
                <a:solidFill>
                  <a:schemeClr val="dk1"/>
                </a:solidFill>
                <a:latin typeface="Helvetica Neue Light"/>
                <a:ea typeface="Helvetica Neue Light"/>
                <a:cs typeface="Helvetica Neue Light"/>
                <a:sym typeface="Helvetica Neue Light"/>
              </a:rPr>
              <a:t>, en este caso </a:t>
            </a:r>
            <a:r>
              <a:rPr lang="en-GB" sz="2000">
                <a:solidFill>
                  <a:schemeClr val="dk1"/>
                </a:solidFill>
                <a:highlight>
                  <a:srgbClr val="E0FF00"/>
                </a:highlight>
                <a:latin typeface="Helvetica Neue Light"/>
                <a:ea typeface="Helvetica Neue Light"/>
                <a:cs typeface="Helvetica Neue Light"/>
                <a:sym typeface="Helvetica Neue Light"/>
              </a:rPr>
              <a:t>código</a:t>
            </a:r>
            <a:r>
              <a:rPr lang="en-GB" sz="2000">
                <a:solidFill>
                  <a:schemeClr val="dk1"/>
                </a:solidFill>
                <a:latin typeface="Helvetica Neue Light"/>
                <a:ea typeface="Helvetica Neue Light"/>
                <a:cs typeface="Helvetica Neue Light"/>
                <a:sym typeface="Helvetica Neue Light"/>
              </a:rPr>
              <a:t>, que suelen tener un propósito concreto.</a:t>
            </a:r>
            <a:endParaRPr sz="2000">
              <a:solidFill>
                <a:schemeClr val="dk1"/>
              </a:solidFill>
              <a:latin typeface="Helvetica Neue Light"/>
              <a:ea typeface="Helvetica Neue Light"/>
              <a:cs typeface="Helvetica Neue Light"/>
              <a:sym typeface="Helvetica Neue Light"/>
            </a:endParaRPr>
          </a:p>
        </p:txBody>
      </p:sp>
      <p:sp>
        <p:nvSpPr>
          <p:cNvPr id="249" name="Google Shape;249;p38"/>
          <p:cNvSpPr txBox="1"/>
          <p:nvPr/>
        </p:nvSpPr>
        <p:spPr>
          <a:xfrm>
            <a:off x="4418450" y="4288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50" name="Google Shape;250;p38"/>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51" name="Google Shape;251;p38"/>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52" name="Google Shape;252;p38"/>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6" name="Shape 256"/>
        <p:cNvGrpSpPr/>
        <p:nvPr/>
      </p:nvGrpSpPr>
      <p:grpSpPr>
        <a:xfrm>
          <a:off x="0" y="0"/>
          <a:ext cx="0" cy="0"/>
          <a:chOff x="0" y="0"/>
          <a:chExt cx="0" cy="0"/>
        </a:xfrm>
      </p:grpSpPr>
      <p:pic>
        <p:nvPicPr>
          <p:cNvPr id="257" name="Google Shape;257;p39"/>
          <p:cNvPicPr preferRelativeResize="0"/>
          <p:nvPr/>
        </p:nvPicPr>
        <p:blipFill rotWithShape="1">
          <a:blip r:embed="rId3">
            <a:alphaModFix/>
          </a:blip>
          <a:srcRect b="29895" l="0" r="0" t="19691"/>
          <a:stretch/>
        </p:blipFill>
        <p:spPr>
          <a:xfrm>
            <a:off x="0" y="2397984"/>
            <a:ext cx="9144000" cy="2593115"/>
          </a:xfrm>
          <a:prstGeom prst="rect">
            <a:avLst/>
          </a:prstGeom>
          <a:noFill/>
          <a:ln>
            <a:noFill/>
          </a:ln>
        </p:spPr>
      </p:pic>
      <p:sp>
        <p:nvSpPr>
          <p:cNvPr id="258" name="Google Shape;258;p39"/>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Es prácticamente lo que el nombre indica: </a:t>
            </a:r>
            <a:r>
              <a:rPr lang="en-GB" sz="2000">
                <a:solidFill>
                  <a:schemeClr val="dk1"/>
                </a:solidFill>
                <a:highlight>
                  <a:srgbClr val="E0FF00"/>
                </a:highlight>
                <a:latin typeface="Helvetica Neue Light"/>
                <a:ea typeface="Helvetica Neue Light"/>
                <a:cs typeface="Helvetica Neue Light"/>
                <a:sym typeface="Helvetica Neue Light"/>
              </a:rPr>
              <a:t>un marco de trabajo</a:t>
            </a:r>
            <a:r>
              <a:rPr lang="en-GB" sz="2000">
                <a:solidFill>
                  <a:schemeClr val="dk1"/>
                </a:solidFill>
                <a:latin typeface="Helvetica Neue Light"/>
                <a:ea typeface="Helvetica Neue Light"/>
                <a:cs typeface="Helvetica Neue Light"/>
                <a:sym typeface="Helvetica Neue Light"/>
              </a:rPr>
              <a:t>. Se trata de un </a:t>
            </a:r>
            <a:r>
              <a:rPr lang="en-GB" sz="20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n-GB" sz="20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59" name="Google Shape;259;p3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60" name="Google Shape;260;p39"/>
          <p:cNvSpPr txBox="1"/>
          <p:nvPr/>
        </p:nvSpPr>
        <p:spPr>
          <a:xfrm>
            <a:off x="1036875" y="36945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FRAMEWORK</a:t>
            </a:r>
            <a:endParaRPr i="1" sz="36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4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1" name="Google Shape;271;p41"/>
          <p:cNvPicPr preferRelativeResize="0"/>
          <p:nvPr/>
        </p:nvPicPr>
        <p:blipFill>
          <a:blip r:embed="rId4">
            <a:alphaModFix/>
          </a:blip>
          <a:stretch>
            <a:fillRect/>
          </a:stretch>
        </p:blipFill>
        <p:spPr>
          <a:xfrm>
            <a:off x="1207575" y="1468638"/>
            <a:ext cx="6360350" cy="2704732"/>
          </a:xfrm>
          <a:prstGeom prst="rect">
            <a:avLst/>
          </a:prstGeom>
          <a:noFill/>
          <a:ln>
            <a:noFill/>
          </a:ln>
        </p:spPr>
      </p:pic>
      <p:sp>
        <p:nvSpPr>
          <p:cNvPr id="272" name="Google Shape;272;p41"/>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73" name="Google Shape;273;p41"/>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74" name="Google Shape;274;p41"/>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75" name="Google Shape;275;p41"/>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76" name="Google Shape;276;p41"/>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77" name="Google Shape;277;p41"/>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3" name="Google Shape;283;p42"/>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CONOCIENDO BOOTSTRAP</a:t>
            </a:r>
            <a:endParaRPr i="1" sz="3600">
              <a:latin typeface="Anton"/>
              <a:ea typeface="Anton"/>
              <a:cs typeface="Anton"/>
              <a:sym typeface="Anton"/>
            </a:endParaRPr>
          </a:p>
        </p:txBody>
      </p:sp>
      <p:sp>
        <p:nvSpPr>
          <p:cNvPr id="284" name="Google Shape;284;p42"/>
          <p:cNvSpPr txBox="1"/>
          <p:nvPr/>
        </p:nvSpPr>
        <p:spPr>
          <a:xfrm>
            <a:off x="4284000" y="1255175"/>
            <a:ext cx="4470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Helvetica Neue Light"/>
                <a:ea typeface="Helvetica Neue Light"/>
                <a:cs typeface="Helvetica Neue Light"/>
                <a:sym typeface="Helvetica Neue Light"/>
              </a:rPr>
              <a:t>Es un </a:t>
            </a:r>
            <a:r>
              <a:rPr lang="en-GB" sz="2100">
                <a:highlight>
                  <a:srgbClr val="E0FF00"/>
                </a:highlight>
                <a:latin typeface="Helvetica Neue Light"/>
                <a:ea typeface="Helvetica Neue Light"/>
                <a:cs typeface="Helvetica Neue Light"/>
                <a:sym typeface="Helvetica Neue Light"/>
              </a:rPr>
              <a:t>framework</a:t>
            </a:r>
            <a:r>
              <a:rPr lang="en-GB" sz="21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lang="en-GB" sz="2100">
                <a:highlight>
                  <a:srgbClr val="E0FF00"/>
                </a:highlight>
                <a:latin typeface="Helvetica Neue Light"/>
                <a:ea typeface="Helvetica Neue Light"/>
                <a:cs typeface="Helvetica Neue Light"/>
                <a:sym typeface="Helvetica Neue Light"/>
              </a:rPr>
              <a:t>(es responsive).</a:t>
            </a:r>
            <a:endParaRPr sz="2100">
              <a:highlight>
                <a:srgbClr val="E0FF00"/>
              </a:highlight>
              <a:latin typeface="Helvetica Neue Light"/>
              <a:ea typeface="Helvetica Neue Light"/>
              <a:cs typeface="Helvetica Neue Light"/>
              <a:sym typeface="Helvetica Neue Light"/>
            </a:endParaRPr>
          </a:p>
        </p:txBody>
      </p:sp>
      <p:pic>
        <p:nvPicPr>
          <p:cNvPr id="285" name="Google Shape;285;p42"/>
          <p:cNvPicPr preferRelativeResize="0"/>
          <p:nvPr/>
        </p:nvPicPr>
        <p:blipFill>
          <a:blip r:embed="rId4">
            <a:alphaModFix/>
          </a:blip>
          <a:stretch>
            <a:fillRect/>
          </a:stretch>
        </p:blipFill>
        <p:spPr>
          <a:xfrm>
            <a:off x="834575" y="1251900"/>
            <a:ext cx="3079475" cy="307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89" name="Shape 289"/>
        <p:cNvGrpSpPr/>
        <p:nvPr/>
      </p:nvGrpSpPr>
      <p:grpSpPr>
        <a:xfrm>
          <a:off x="0" y="0"/>
          <a:ext cx="0" cy="0"/>
          <a:chOff x="0" y="0"/>
          <a:chExt cx="0" cy="0"/>
        </a:xfrm>
      </p:grpSpPr>
      <p:sp>
        <p:nvSpPr>
          <p:cNvPr id="290" name="Google Shape;290;p43"/>
          <p:cNvSpPr txBox="1"/>
          <p:nvPr/>
        </p:nvSpPr>
        <p:spPr>
          <a:xfrm>
            <a:off x="1256900" y="2646725"/>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91" name="Google Shape;291;p43"/>
          <p:cNvSpPr txBox="1"/>
          <p:nvPr/>
        </p:nvSpPr>
        <p:spPr>
          <a:xfrm>
            <a:off x="1214200" y="822175"/>
            <a:ext cx="47691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BOOTSTRAP: VENTAJAS</a:t>
            </a:r>
            <a:endParaRPr i="1" sz="4000">
              <a:latin typeface="Anton"/>
              <a:ea typeface="Anton"/>
              <a:cs typeface="Anton"/>
              <a:sym typeface="Anton"/>
            </a:endParaRPr>
          </a:p>
        </p:txBody>
      </p:sp>
      <p:pic>
        <p:nvPicPr>
          <p:cNvPr id="292" name="Google Shape;292;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96" name="Shape 296"/>
        <p:cNvGrpSpPr/>
        <p:nvPr/>
      </p:nvGrpSpPr>
      <p:grpSpPr>
        <a:xfrm>
          <a:off x="0" y="0"/>
          <a:ext cx="0" cy="0"/>
          <a:chOff x="0" y="0"/>
          <a:chExt cx="0" cy="0"/>
        </a:xfrm>
      </p:grpSpPr>
      <p:sp>
        <p:nvSpPr>
          <p:cNvPr id="297" name="Google Shape;297;p44"/>
          <p:cNvSpPr txBox="1"/>
          <p:nvPr/>
        </p:nvSpPr>
        <p:spPr>
          <a:xfrm>
            <a:off x="1256900" y="2646725"/>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98" name="Google Shape;298;p44"/>
          <p:cNvSpPr txBox="1"/>
          <p:nvPr/>
        </p:nvSpPr>
        <p:spPr>
          <a:xfrm>
            <a:off x="1214200" y="822175"/>
            <a:ext cx="55323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BOOTSTRAP: DESVENTAJAS</a:t>
            </a:r>
            <a:endParaRPr i="1" sz="4000">
              <a:latin typeface="Anton"/>
              <a:ea typeface="Anton"/>
              <a:cs typeface="Anton"/>
              <a:sym typeface="Anton"/>
            </a:endParaRPr>
          </a:p>
        </p:txBody>
      </p:sp>
      <p:pic>
        <p:nvPicPr>
          <p:cNvPr id="299" name="Google Shape;299;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nvSpPr>
        <p:spPr>
          <a:xfrm>
            <a:off x="1404000" y="1594650"/>
            <a:ext cx="6336000" cy="19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latin typeface="Helvetica Neue Light"/>
                <a:ea typeface="Helvetica Neue Light"/>
                <a:cs typeface="Helvetica Neue Light"/>
                <a:sym typeface="Helvetica Neue Light"/>
              </a:rPr>
              <a:t>Básicamente, tiene las ventajas de cualquier Framework, así como sus inconvenientes. </a:t>
            </a:r>
            <a:endParaRPr sz="23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2300">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2300">
                <a:latin typeface="Helvetica Neue Light"/>
                <a:ea typeface="Helvetica Neue Light"/>
                <a:cs typeface="Helvetica Neue Light"/>
                <a:sym typeface="Helvetica Neue Light"/>
              </a:rPr>
              <a:t>Si te adaptas a la forma de trabajo, y es el aspecto que buscas, </a:t>
            </a:r>
            <a:r>
              <a:rPr lang="en-GB" sz="2300">
                <a:highlight>
                  <a:srgbClr val="E0FF00"/>
                </a:highlight>
                <a:latin typeface="Helvetica Neue Light"/>
                <a:ea typeface="Helvetica Neue Light"/>
                <a:cs typeface="Helvetica Neue Light"/>
                <a:sym typeface="Helvetica Neue Light"/>
              </a:rPr>
              <a:t>es lo ideal</a:t>
            </a:r>
            <a:r>
              <a:rPr lang="en-GB" sz="2300">
                <a:latin typeface="Helvetica Neue Light"/>
                <a:ea typeface="Helvetica Neue Light"/>
                <a:cs typeface="Helvetica Neue Light"/>
                <a:sym typeface="Helvetica Neue Light"/>
              </a:rPr>
              <a:t>.</a:t>
            </a:r>
            <a:endParaRPr sz="2300">
              <a:latin typeface="Helvetica Neue Light"/>
              <a:ea typeface="Helvetica Neue Light"/>
              <a:cs typeface="Helvetica Neue Light"/>
              <a:sym typeface="Helvetica Neue Light"/>
            </a:endParaRPr>
          </a:p>
        </p:txBody>
      </p:sp>
      <p:pic>
        <p:nvPicPr>
          <p:cNvPr id="305" name="Google Shape;305;p45"/>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306" name="Google Shape;306;p45"/>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CONOCIENDO BOOTSTRAP</a:t>
            </a:r>
            <a:endParaRPr i="1" sz="36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8"/>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2" name="Google Shape;112;p28"/>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3" name="Google Shape;113;p28"/>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2" name="Google Shape;312;p46"/>
          <p:cNvSpPr txBox="1"/>
          <p:nvPr/>
        </p:nvSpPr>
        <p:spPr>
          <a:xfrm>
            <a:off x="643801" y="244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13" name="Google Shape;313;p46"/>
          <p:cNvSpPr txBox="1"/>
          <p:nvPr/>
        </p:nvSpPr>
        <p:spPr>
          <a:xfrm>
            <a:off x="4685300" y="1446175"/>
            <a:ext cx="41793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n-GB"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n-GB"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n-GB" sz="1800">
                <a:solidFill>
                  <a:schemeClr val="dk1"/>
                </a:solidFill>
                <a:highlight>
                  <a:srgbClr val="FFFFFF"/>
                </a:highlight>
                <a:latin typeface="Helvetica Neue Light"/>
                <a:ea typeface="Helvetica Neue Light"/>
                <a:cs typeface="Helvetica Neue Light"/>
                <a:sym typeface="Helvetica Neue Light"/>
              </a:rPr>
            </a:br>
            <a:br>
              <a:rPr lang="en-GB" sz="1800">
                <a:solidFill>
                  <a:schemeClr val="dk1"/>
                </a:solidFill>
                <a:highlight>
                  <a:srgbClr val="FFFFFF"/>
                </a:highlight>
                <a:latin typeface="Helvetica Neue Light"/>
                <a:ea typeface="Helvetica Neue Light"/>
                <a:cs typeface="Helvetica Neue Light"/>
                <a:sym typeface="Helvetica Neue Light"/>
              </a:rPr>
            </a:br>
            <a:r>
              <a:rPr lang="en-GB"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14" name="Google Shape;314;p46"/>
          <p:cNvPicPr preferRelativeResize="0"/>
          <p:nvPr/>
        </p:nvPicPr>
        <p:blipFill>
          <a:blip r:embed="rId5">
            <a:alphaModFix/>
          </a:blip>
          <a:stretch>
            <a:fillRect/>
          </a:stretch>
        </p:blipFill>
        <p:spPr>
          <a:xfrm>
            <a:off x="726047" y="1559725"/>
            <a:ext cx="3355753" cy="3515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0" name="Google Shape;320;p47"/>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321" name="Google Shape;321;p47"/>
          <p:cNvSpPr txBox="1"/>
          <p:nvPr/>
        </p:nvSpPr>
        <p:spPr>
          <a:xfrm>
            <a:off x="5061650" y="1367125"/>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u="sng">
                <a:solidFill>
                  <a:schemeClr val="hlink"/>
                </a:solidFill>
                <a:highlight>
                  <a:srgbClr val="FFFFFF"/>
                </a:highlight>
                <a:latin typeface="Helvetica Neue Light"/>
                <a:ea typeface="Helvetica Neue Light"/>
                <a:cs typeface="Helvetica Neue Light"/>
                <a:sym typeface="Helvetica Neue Light"/>
                <a:hlinkClick r:id="rId4"/>
              </a:rPr>
              <a:t>https://getbootstrap.com/docs/4.6/examples/jumbotron/</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322" name="Google Shape;322;p47"/>
          <p:cNvPicPr preferRelativeResize="0"/>
          <p:nvPr/>
        </p:nvPicPr>
        <p:blipFill>
          <a:blip r:embed="rId5">
            <a:alphaModFix/>
          </a:blip>
          <a:stretch>
            <a:fillRect/>
          </a:stretch>
        </p:blipFill>
        <p:spPr>
          <a:xfrm>
            <a:off x="244350" y="1529953"/>
            <a:ext cx="4756849" cy="280964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8"/>
          <p:cNvPicPr preferRelativeResize="0"/>
          <p:nvPr/>
        </p:nvPicPr>
        <p:blipFill rotWithShape="1">
          <a:blip r:embed="rId3">
            <a:alphaModFix/>
          </a:blip>
          <a:srcRect b="22203" l="0" r="0" t="0"/>
          <a:stretch/>
        </p:blipFill>
        <p:spPr>
          <a:xfrm>
            <a:off x="4459675" y="76200"/>
            <a:ext cx="4649044" cy="5067300"/>
          </a:xfrm>
          <a:prstGeom prst="rect">
            <a:avLst/>
          </a:prstGeom>
          <a:noFill/>
          <a:ln>
            <a:noFill/>
          </a:ln>
        </p:spPr>
      </p:pic>
      <p:pic>
        <p:nvPicPr>
          <p:cNvPr id="328" name="Google Shape;328;p48"/>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329" name="Google Shape;329;p48"/>
          <p:cNvSpPr txBox="1"/>
          <p:nvPr/>
        </p:nvSpPr>
        <p:spPr>
          <a:xfrm>
            <a:off x="-335425" y="1996575"/>
            <a:ext cx="4870800" cy="198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000">
                <a:solidFill>
                  <a:schemeClr val="dk1"/>
                </a:solidFill>
                <a:latin typeface="Anton"/>
                <a:ea typeface="Anton"/>
                <a:cs typeface="Anton"/>
                <a:sym typeface="Anton"/>
              </a:rPr>
              <a:t>TEMA DE BOOTSTRAP</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None/>
            </a:pPr>
            <a:r>
              <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None/>
            </a:pPr>
            <a:r>
              <a:t/>
            </a:r>
            <a:endParaRPr sz="1600">
              <a:solidFill>
                <a:schemeClr val="dk1"/>
              </a:solidFill>
              <a:latin typeface="Anton"/>
              <a:ea typeface="Anton"/>
              <a:cs typeface="Anton"/>
              <a:sym typeface="Anton"/>
            </a:endParaRPr>
          </a:p>
          <a:p>
            <a:pPr indent="0" lvl="0" marL="0" rtl="0" algn="ctr">
              <a:lnSpc>
                <a:spcPct val="115000"/>
              </a:lnSpc>
              <a:spcBef>
                <a:spcPts val="0"/>
              </a:spcBef>
              <a:spcAft>
                <a:spcPts val="0"/>
              </a:spcAft>
              <a:buNone/>
            </a:pPr>
            <a:r>
              <a:rPr lang="en-GB" sz="1600" u="sng">
                <a:solidFill>
                  <a:schemeClr val="hlink"/>
                </a:solidFill>
                <a:latin typeface="Anton"/>
                <a:ea typeface="Anton"/>
                <a:cs typeface="Anton"/>
                <a:sym typeface="Anton"/>
                <a:hlinkClick r:id="rId5"/>
              </a:rPr>
              <a:t>https://startbootstrap.com/previews/freelancer</a:t>
            </a:r>
            <a:endParaRPr sz="1600">
              <a:solidFill>
                <a:schemeClr val="dk1"/>
              </a:solidFill>
              <a:latin typeface="Anton"/>
              <a:ea typeface="Anton"/>
              <a:cs typeface="Anton"/>
              <a:sym typeface="Anton"/>
            </a:endParaRPr>
          </a:p>
        </p:txBody>
      </p:sp>
      <p:cxnSp>
        <p:nvCxnSpPr>
          <p:cNvPr id="330" name="Google Shape;330;p48"/>
          <p:cNvCxnSpPr/>
          <p:nvPr/>
        </p:nvCxnSpPr>
        <p:spPr>
          <a:xfrm>
            <a:off x="313800" y="2946950"/>
            <a:ext cx="3711000" cy="13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6" name="Google Shape;336;p49"/>
          <p:cNvSpPr txBox="1"/>
          <p:nvPr/>
        </p:nvSpPr>
        <p:spPr>
          <a:xfrm>
            <a:off x="643801" y="2745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337" name="Google Shape;337;p49"/>
          <p:cNvGraphicFramePr/>
          <p:nvPr/>
        </p:nvGraphicFramePr>
        <p:xfrm>
          <a:off x="4476263" y="2781513"/>
          <a:ext cx="3000000" cy="3000000"/>
        </p:xfrm>
        <a:graphic>
          <a:graphicData uri="http://schemas.openxmlformats.org/drawingml/2006/table">
            <a:tbl>
              <a:tblPr>
                <a:noFill/>
                <a:tableStyleId>{CE968F9F-3CE6-4985-9A2E-93D7FEB99D75}</a:tableStyleId>
              </a:tblPr>
              <a:tblGrid>
                <a:gridCol w="3937125"/>
              </a:tblGrid>
              <a:tr h="12700">
                <a:tc>
                  <a:txBody>
                    <a:bodyPr/>
                    <a:lstStyle/>
                    <a:p>
                      <a:pPr indent="0" lvl="0" marL="0" rtl="0" algn="just">
                        <a:spcBef>
                          <a:spcPts val="0"/>
                        </a:spcBef>
                        <a:spcAft>
                          <a:spcPts val="0"/>
                        </a:spcAft>
                        <a:buNone/>
                      </a:pPr>
                      <a:r>
                        <a:rPr lang="en-GB" sz="1800">
                          <a:latin typeface="Didact Gothic"/>
                          <a:ea typeface="Didact Gothic"/>
                          <a:cs typeface="Didact Gothic"/>
                          <a:sym typeface="Didact Gothic"/>
                        </a:rPr>
                        <a:t>index.html</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css/</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    bootstrap.css</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    bootstrap-responsive.css</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js/</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    bootstrap.js</a:t>
                      </a:r>
                      <a:endParaRPr sz="18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338" name="Google Shape;338;p49"/>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339" name="Google Shape;339;p49"/>
          <p:cNvPicPr preferRelativeResize="0"/>
          <p:nvPr/>
        </p:nvPicPr>
        <p:blipFill rotWithShape="1">
          <a:blip r:embed="rId4">
            <a:alphaModFix/>
          </a:blip>
          <a:srcRect b="0" l="2219" r="0" t="0"/>
          <a:stretch/>
        </p:blipFill>
        <p:spPr>
          <a:xfrm>
            <a:off x="829925" y="1795250"/>
            <a:ext cx="2905900" cy="2846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5" name="Google Shape;345;p50"/>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46" name="Google Shape;346;p50"/>
          <p:cNvGrpSpPr/>
          <p:nvPr/>
        </p:nvGrpSpPr>
        <p:grpSpPr>
          <a:xfrm>
            <a:off x="538406" y="1732666"/>
            <a:ext cx="3179426" cy="3014956"/>
            <a:chOff x="1949147" y="1325500"/>
            <a:chExt cx="3858526" cy="3665600"/>
          </a:xfrm>
        </p:grpSpPr>
        <p:pic>
          <p:nvPicPr>
            <p:cNvPr id="347" name="Google Shape;347;p50"/>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48" name="Google Shape;348;p50"/>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50"/>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50" name="Google Shape;350;p50"/>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n-GB" sz="1800">
                <a:highlight>
                  <a:srgbClr val="E0FF00"/>
                </a:highlight>
                <a:latin typeface="Helvetica Neue Light"/>
                <a:ea typeface="Helvetica Neue Light"/>
                <a:cs typeface="Helvetica Neue Light"/>
                <a:sym typeface="Helvetica Neue Light"/>
              </a:rPr>
              <a:t>Código compilado listo para usar para Bootstrap .</a:t>
            </a:r>
            <a:endParaRPr sz="1800">
              <a:highlight>
                <a:srgbClr val="E0FF00"/>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n-GB"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n-GB" sz="1800">
                <a:solidFill>
                  <a:schemeClr val="dk1"/>
                </a:solidFill>
                <a:highlight>
                  <a:srgbClr val="E0FF00"/>
                </a:highlight>
                <a:latin typeface="Helvetica Neue Light"/>
                <a:ea typeface="Helvetica Neue Light"/>
                <a:cs typeface="Helvetica Neue Light"/>
                <a:sym typeface="Helvetica Neue Light"/>
              </a:rPr>
              <a:t>Bootstrap CDN (enlace directo).</a:t>
            </a:r>
            <a:endParaRPr sz="1800">
              <a:solidFill>
                <a:schemeClr val="dk1"/>
              </a:solidFill>
              <a:highlight>
                <a:srgbClr val="E0FF00"/>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n-GB"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Vamos a usar las formas más sencillas: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51" name="Google Shape;351;p50"/>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t>
            </a:r>
            <a:r>
              <a:rPr lang="en-GB" sz="1800" u="sng">
                <a:solidFill>
                  <a:schemeClr val="hlink"/>
                </a:solidFill>
                <a:latin typeface="Helvetica Neue Light"/>
                <a:ea typeface="Helvetica Neue Light"/>
                <a:cs typeface="Helvetica Neue Light"/>
                <a:sym typeface="Helvetica Neue Light"/>
                <a:hlinkClick r:id="rId5"/>
              </a:rPr>
              <a:t>Descargar</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7" name="Google Shape;357;p51"/>
          <p:cNvSpPr txBox="1"/>
          <p:nvPr/>
        </p:nvSpPr>
        <p:spPr>
          <a:xfrm>
            <a:off x="643801" y="-2290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Forma 1</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58" name="Google Shape;358;p51"/>
          <p:cNvPicPr preferRelativeResize="0"/>
          <p:nvPr/>
        </p:nvPicPr>
        <p:blipFill rotWithShape="1">
          <a:blip r:embed="rId4">
            <a:alphaModFix/>
          </a:blip>
          <a:srcRect b="0" l="0" r="8742" t="0"/>
          <a:stretch/>
        </p:blipFill>
        <p:spPr>
          <a:xfrm>
            <a:off x="414350" y="3066100"/>
            <a:ext cx="3304600" cy="1591900"/>
          </a:xfrm>
          <a:prstGeom prst="rect">
            <a:avLst/>
          </a:prstGeom>
          <a:noFill/>
          <a:ln>
            <a:noFill/>
          </a:ln>
        </p:spPr>
      </p:pic>
      <p:pic>
        <p:nvPicPr>
          <p:cNvPr id="359" name="Google Shape;359;p51"/>
          <p:cNvPicPr preferRelativeResize="0"/>
          <p:nvPr/>
        </p:nvPicPr>
        <p:blipFill rotWithShape="1">
          <a:blip r:embed="rId5">
            <a:alphaModFix/>
          </a:blip>
          <a:srcRect b="0" l="0" r="21191" t="0"/>
          <a:stretch/>
        </p:blipFill>
        <p:spPr>
          <a:xfrm>
            <a:off x="3848600" y="3066925"/>
            <a:ext cx="2234800" cy="1509200"/>
          </a:xfrm>
          <a:prstGeom prst="rect">
            <a:avLst/>
          </a:prstGeom>
          <a:noFill/>
          <a:ln>
            <a:noFill/>
          </a:ln>
        </p:spPr>
      </p:pic>
      <p:cxnSp>
        <p:nvCxnSpPr>
          <p:cNvPr id="360" name="Google Shape;360;p51"/>
          <p:cNvCxnSpPr>
            <a:stCxn id="361" idx="6"/>
            <a:endCxn id="362" idx="2"/>
          </p:cNvCxnSpPr>
          <p:nvPr/>
        </p:nvCxnSpPr>
        <p:spPr>
          <a:xfrm>
            <a:off x="2486925" y="1737538"/>
            <a:ext cx="4578300" cy="0"/>
          </a:xfrm>
          <a:prstGeom prst="straightConnector1">
            <a:avLst/>
          </a:prstGeom>
          <a:noFill/>
          <a:ln cap="flat" cmpd="sng" w="9525">
            <a:solidFill>
              <a:srgbClr val="3DFFBC"/>
            </a:solidFill>
            <a:prstDash val="solid"/>
            <a:round/>
            <a:headEnd len="med" w="med" type="none"/>
            <a:tailEnd len="med" w="med" type="none"/>
          </a:ln>
        </p:spPr>
      </p:cxnSp>
      <p:sp>
        <p:nvSpPr>
          <p:cNvPr id="361" name="Google Shape;361;p51"/>
          <p:cNvSpPr/>
          <p:nvPr/>
        </p:nvSpPr>
        <p:spPr>
          <a:xfrm>
            <a:off x="1872825"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1"/>
          <p:cNvSpPr/>
          <p:nvPr/>
        </p:nvSpPr>
        <p:spPr>
          <a:xfrm>
            <a:off x="4502530"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62" name="Google Shape;362;p51"/>
          <p:cNvSpPr/>
          <p:nvPr/>
        </p:nvSpPr>
        <p:spPr>
          <a:xfrm>
            <a:off x="7065284"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64" name="Google Shape;364;p51"/>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descarga el compilado.</a:t>
            </a:r>
            <a:endParaRPr sz="1800">
              <a:latin typeface="Helvetica Neue Light"/>
              <a:ea typeface="Helvetica Neue Light"/>
              <a:cs typeface="Helvetica Neue Light"/>
              <a:sym typeface="Helvetica Neue Light"/>
            </a:endParaRPr>
          </a:p>
        </p:txBody>
      </p:sp>
      <p:sp>
        <p:nvSpPr>
          <p:cNvPr id="365" name="Google Shape;365;p51"/>
          <p:cNvSpPr txBox="1"/>
          <p:nvPr/>
        </p:nvSpPr>
        <p:spPr>
          <a:xfrm>
            <a:off x="3775025"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descompila.</a:t>
            </a:r>
            <a:endParaRPr sz="1800">
              <a:latin typeface="Helvetica Neue Light"/>
              <a:ea typeface="Helvetica Neue Light"/>
              <a:cs typeface="Helvetica Neue Light"/>
              <a:sym typeface="Helvetica Neue Light"/>
            </a:endParaRPr>
          </a:p>
        </p:txBody>
      </p:sp>
      <p:sp>
        <p:nvSpPr>
          <p:cNvPr id="366" name="Google Shape;366;p51"/>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lleva a la carpeta del proyecto.</a:t>
            </a:r>
            <a:endParaRPr sz="1800">
              <a:latin typeface="Helvetica Neue Light"/>
              <a:ea typeface="Helvetica Neue Light"/>
              <a:cs typeface="Helvetica Neue Light"/>
              <a:sym typeface="Helvetica Neue Light"/>
            </a:endParaRPr>
          </a:p>
        </p:txBody>
      </p:sp>
      <p:sp>
        <p:nvSpPr>
          <p:cNvPr id="367" name="Google Shape;367;p51"/>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68" name="Google Shape;368;p51"/>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69" name="Google Shape;369;p51"/>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70" name="Google Shape;370;p51"/>
          <p:cNvPicPr preferRelativeResize="0"/>
          <p:nvPr/>
        </p:nvPicPr>
        <p:blipFill rotWithShape="1">
          <a:blip r:embed="rId6">
            <a:alphaModFix/>
          </a:blip>
          <a:srcRect b="22821" l="0" r="0" t="0"/>
          <a:stretch/>
        </p:blipFill>
        <p:spPr>
          <a:xfrm>
            <a:off x="6413525" y="2951525"/>
            <a:ext cx="2340925" cy="169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6" name="Google Shape;376;p52"/>
          <p:cNvSpPr txBox="1"/>
          <p:nvPr/>
        </p:nvSpPr>
        <p:spPr>
          <a:xfrm>
            <a:off x="643801" y="181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4000">
                <a:solidFill>
                  <a:schemeClr val="dk1"/>
                </a:solidFill>
                <a:latin typeface="Anton"/>
                <a:ea typeface="Anton"/>
                <a:cs typeface="Anton"/>
                <a:sym typeface="Anton"/>
              </a:rPr>
              <a:t>USANDO EL CDN </a:t>
            </a:r>
            <a:endParaRPr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lang="en-GB" sz="4000">
                <a:solidFill>
                  <a:schemeClr val="dk1"/>
                </a:solidFill>
                <a:latin typeface="Anton"/>
                <a:ea typeface="Anton"/>
                <a:cs typeface="Anton"/>
                <a:sym typeface="Anton"/>
              </a:rPr>
              <a:t>Forma 2</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77" name="Google Shape;377;p52"/>
          <p:cNvCxnSpPr>
            <a:stCxn id="378" idx="6"/>
            <a:endCxn id="379" idx="2"/>
          </p:cNvCxnSpPr>
          <p:nvPr/>
        </p:nvCxnSpPr>
        <p:spPr>
          <a:xfrm>
            <a:off x="2486925" y="1737538"/>
            <a:ext cx="4578300" cy="0"/>
          </a:xfrm>
          <a:prstGeom prst="straightConnector1">
            <a:avLst/>
          </a:prstGeom>
          <a:noFill/>
          <a:ln cap="flat" cmpd="sng" w="9525">
            <a:solidFill>
              <a:srgbClr val="3DFFBC"/>
            </a:solidFill>
            <a:prstDash val="solid"/>
            <a:round/>
            <a:headEnd len="med" w="med" type="none"/>
            <a:tailEnd len="med" w="med" type="none"/>
          </a:ln>
        </p:spPr>
      </p:cxnSp>
      <p:sp>
        <p:nvSpPr>
          <p:cNvPr id="378" name="Google Shape;378;p52"/>
          <p:cNvSpPr/>
          <p:nvPr/>
        </p:nvSpPr>
        <p:spPr>
          <a:xfrm>
            <a:off x="1872825"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2"/>
          <p:cNvSpPr/>
          <p:nvPr/>
        </p:nvSpPr>
        <p:spPr>
          <a:xfrm>
            <a:off x="4502530"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79" name="Google Shape;379;p52"/>
          <p:cNvSpPr/>
          <p:nvPr/>
        </p:nvSpPr>
        <p:spPr>
          <a:xfrm>
            <a:off x="7065284"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81" name="Google Shape;381;p52"/>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copia el CDN.</a:t>
            </a:r>
            <a:endParaRPr sz="1800">
              <a:latin typeface="Helvetica Neue Light"/>
              <a:ea typeface="Helvetica Neue Light"/>
              <a:cs typeface="Helvetica Neue Light"/>
              <a:sym typeface="Helvetica Neue Light"/>
            </a:endParaRPr>
          </a:p>
        </p:txBody>
      </p:sp>
      <p:sp>
        <p:nvSpPr>
          <p:cNvPr id="382" name="Google Shape;382;p52"/>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Vamos al index.html</a:t>
            </a:r>
            <a:endParaRPr sz="1800">
              <a:latin typeface="Helvetica Neue Light"/>
              <a:ea typeface="Helvetica Neue Light"/>
              <a:cs typeface="Helvetica Neue Light"/>
              <a:sym typeface="Helvetica Neue Light"/>
            </a:endParaRPr>
          </a:p>
        </p:txBody>
      </p:sp>
      <p:sp>
        <p:nvSpPr>
          <p:cNvPr id="383" name="Google Shape;383;p52"/>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pega en el &lt;head&gt; el CDN.</a:t>
            </a:r>
            <a:endParaRPr sz="1800">
              <a:latin typeface="Helvetica Neue Light"/>
              <a:ea typeface="Helvetica Neue Light"/>
              <a:cs typeface="Helvetica Neue Light"/>
              <a:sym typeface="Helvetica Neue Light"/>
            </a:endParaRPr>
          </a:p>
        </p:txBody>
      </p:sp>
      <p:sp>
        <p:nvSpPr>
          <p:cNvPr id="384" name="Google Shape;384;p52"/>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85" name="Google Shape;385;p52"/>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86" name="Google Shape;386;p52"/>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87" name="Google Shape;387;p52"/>
          <p:cNvPicPr preferRelativeResize="0"/>
          <p:nvPr/>
        </p:nvPicPr>
        <p:blipFill>
          <a:blip r:embed="rId4">
            <a:alphaModFix/>
          </a:blip>
          <a:stretch>
            <a:fillRect/>
          </a:stretch>
        </p:blipFill>
        <p:spPr>
          <a:xfrm>
            <a:off x="2409450" y="2655950"/>
            <a:ext cx="4486050" cy="2243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3" name="Google Shape;393;p53"/>
          <p:cNvSpPr txBox="1"/>
          <p:nvPr/>
        </p:nvSpPr>
        <p:spPr>
          <a:xfrm>
            <a:off x="643801" y="2244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4" name="Google Shape;394;p53"/>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highlight>
                  <a:srgbClr val="E0FF00"/>
                </a:highlight>
                <a:latin typeface="Helvetica Neue Light"/>
                <a:ea typeface="Helvetica Neue Light"/>
                <a:cs typeface="Helvetica Neue Light"/>
                <a:sym typeface="Helvetica Neue Light"/>
              </a:rPr>
              <a:t>Para garantizar una representación adecuada, y un zoom táctil para todos los dispositivos, </a:t>
            </a:r>
            <a:r>
              <a:rPr b="1" lang="en-GB" sz="1800">
                <a:highlight>
                  <a:srgbClr val="E0FF00"/>
                </a:highlight>
                <a:latin typeface="Helvetica Neue"/>
                <a:ea typeface="Helvetica Neue"/>
                <a:cs typeface="Helvetica Neue"/>
                <a:sym typeface="Helvetica Neue"/>
              </a:rPr>
              <a:t>no olvides agregar el viewport.</a:t>
            </a:r>
            <a:endParaRPr b="1" sz="1800">
              <a:highlight>
                <a:srgbClr val="E0FF00"/>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95" name="Google Shape;395;p53"/>
          <p:cNvSpPr txBox="1"/>
          <p:nvPr/>
        </p:nvSpPr>
        <p:spPr>
          <a:xfrm>
            <a:off x="841725" y="4236925"/>
            <a:ext cx="7016700" cy="4227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&lt;</a:t>
            </a:r>
            <a:r>
              <a:rPr lang="en-GB" sz="1800">
                <a:solidFill>
                  <a:srgbClr val="A52A2A"/>
                </a:solidFill>
                <a:latin typeface="Didact Gothic"/>
                <a:ea typeface="Didact Gothic"/>
                <a:cs typeface="Didact Gothic"/>
                <a:sym typeface="Didact Gothic"/>
              </a:rPr>
              <a:t>meta</a:t>
            </a:r>
            <a:r>
              <a:rPr lang="en-GB" sz="1800">
                <a:solidFill>
                  <a:srgbClr val="FF0000"/>
                </a:solidFill>
                <a:latin typeface="Didact Gothic"/>
                <a:ea typeface="Didact Gothic"/>
                <a:cs typeface="Didact Gothic"/>
                <a:sym typeface="Didact Gothic"/>
              </a:rPr>
              <a:t> name</a:t>
            </a:r>
            <a:r>
              <a:rPr lang="en-GB" sz="1800">
                <a:solidFill>
                  <a:srgbClr val="0000CD"/>
                </a:solidFill>
                <a:latin typeface="Didact Gothic"/>
                <a:ea typeface="Didact Gothic"/>
                <a:cs typeface="Didact Gothic"/>
                <a:sym typeface="Didact Gothic"/>
              </a:rPr>
              <a:t>="viewport"</a:t>
            </a:r>
            <a:r>
              <a:rPr lang="en-GB" sz="1800">
                <a:solidFill>
                  <a:srgbClr val="FF0000"/>
                </a:solidFill>
                <a:latin typeface="Didact Gothic"/>
                <a:ea typeface="Didact Gothic"/>
                <a:cs typeface="Didact Gothic"/>
                <a:sym typeface="Didact Gothic"/>
              </a:rPr>
              <a:t> content</a:t>
            </a:r>
            <a:r>
              <a:rPr lang="en-GB"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96" name="Google Shape;396;p53"/>
          <p:cNvPicPr preferRelativeResize="0"/>
          <p:nvPr/>
        </p:nvPicPr>
        <p:blipFill>
          <a:blip r:embed="rId4">
            <a:alphaModFix/>
          </a:blip>
          <a:stretch>
            <a:fillRect/>
          </a:stretch>
        </p:blipFill>
        <p:spPr>
          <a:xfrm>
            <a:off x="304800" y="1519515"/>
            <a:ext cx="3946224" cy="24269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4"/>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05" name="Shape 405"/>
        <p:cNvGrpSpPr/>
        <p:nvPr/>
      </p:nvGrpSpPr>
      <p:grpSpPr>
        <a:xfrm>
          <a:off x="0" y="0"/>
          <a:ext cx="0" cy="0"/>
          <a:chOff x="0" y="0"/>
          <a:chExt cx="0" cy="0"/>
        </a:xfrm>
      </p:grpSpPr>
      <p:sp>
        <p:nvSpPr>
          <p:cNvPr id="406" name="Google Shape;406;p5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TIPOGRAFÍA</a:t>
            </a:r>
            <a:endParaRPr i="1" sz="3600">
              <a:latin typeface="Anton"/>
              <a:ea typeface="Anton"/>
              <a:cs typeface="Anton"/>
              <a:sym typeface="Anton"/>
            </a:endParaRPr>
          </a:p>
        </p:txBody>
      </p:sp>
      <p:pic>
        <p:nvPicPr>
          <p:cNvPr id="407" name="Google Shape;407;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Ejes:</a:t>
            </a:r>
            <a:r>
              <a:rPr lang="en-GB">
                <a:solidFill>
                  <a:schemeClr val="dk1"/>
                </a:solidFill>
                <a:latin typeface="Helvetica Neue Light"/>
                <a:ea typeface="Helvetica Neue Light"/>
                <a:cs typeface="Helvetica Neue Light"/>
                <a:sym typeface="Helvetica Neue Light"/>
              </a:rPr>
              <a:t> para entender los valores que debemos aplicar, es necesario comprender el concepto de los ejes.</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lang="en-GB">
                <a:solidFill>
                  <a:schemeClr val="dk1"/>
                </a:solidFill>
                <a:latin typeface="Helvetica Neue"/>
                <a:ea typeface="Helvetica Neue"/>
                <a:cs typeface="Helvetica Neue"/>
                <a:sym typeface="Helvetica Neue"/>
              </a:rPr>
              <a:t>X</a:t>
            </a:r>
            <a:r>
              <a:rPr lang="en-GB">
                <a:solidFill>
                  <a:schemeClr val="dk1"/>
                </a:solidFill>
                <a:latin typeface="Helvetica Neue Light"/>
                <a:ea typeface="Helvetica Neue Light"/>
                <a:cs typeface="Helvetica Neue Light"/>
                <a:sym typeface="Helvetica Neue Light"/>
              </a:rPr>
              <a:t> se refiere a la posición horizontal, de izquierda a derecha.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lang="en-GB">
                <a:solidFill>
                  <a:schemeClr val="dk1"/>
                </a:solidFill>
                <a:latin typeface="Helvetica Neue"/>
                <a:ea typeface="Helvetica Neue"/>
                <a:cs typeface="Helvetica Neue"/>
                <a:sym typeface="Helvetica Neue"/>
              </a:rPr>
              <a:t>Y</a:t>
            </a:r>
            <a:r>
              <a:rPr lang="en-GB">
                <a:solidFill>
                  <a:schemeClr val="dk1"/>
                </a:solidFill>
                <a:latin typeface="Helvetica Neue Light"/>
                <a:ea typeface="Helvetica Neue Light"/>
                <a:cs typeface="Helvetica Neue Light"/>
                <a:sym typeface="Helvetica Neue Light"/>
              </a:rPr>
              <a:t> se refiere a la posición vertical, de arriba hacia abajo.</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lang="en-GB">
                <a:solidFill>
                  <a:schemeClr val="dk1"/>
                </a:solidFill>
                <a:latin typeface="Helvetica Neue"/>
                <a:ea typeface="Helvetica Neue"/>
                <a:cs typeface="Helvetica Neue"/>
                <a:sym typeface="Helvetica Neue"/>
              </a:rPr>
              <a:t>Z</a:t>
            </a:r>
            <a:r>
              <a:rPr lang="en-GB">
                <a:solidFill>
                  <a:schemeClr val="dk1"/>
                </a:solidFill>
                <a:latin typeface="Helvetica Neue Light"/>
                <a:ea typeface="Helvetica Neue Light"/>
                <a:cs typeface="Helvetica Neue Light"/>
                <a:sym typeface="Helvetica Neue Light"/>
              </a:rPr>
              <a:t> puedes también mover los elementos hacia adelante o atrás en el documento (2D), como si se tratara de un espacio 3D</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19" name="Google Shape;119;p2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8</a:t>
            </a:r>
            <a:endParaRPr i="1" sz="2000">
              <a:latin typeface="Anton"/>
              <a:ea typeface="Anton"/>
              <a:cs typeface="Anton"/>
              <a:sym typeface="Anton"/>
            </a:endParaRPr>
          </a:p>
        </p:txBody>
      </p:sp>
      <p:pic>
        <p:nvPicPr>
          <p:cNvPr id="120" name="Google Shape;12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1" name="Google Shape;121;p29"/>
          <p:cNvSpPr txBox="1"/>
          <p:nvPr/>
        </p:nvSpPr>
        <p:spPr>
          <a:xfrm>
            <a:off x="48269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Gradientes:</a:t>
            </a:r>
            <a:r>
              <a:rPr lang="en-GB">
                <a:solidFill>
                  <a:schemeClr val="dk1"/>
                </a:solidFill>
                <a:latin typeface="Helvetica Neue Light"/>
                <a:ea typeface="Helvetica Neue Light"/>
                <a:cs typeface="Helvetica Neue Light"/>
                <a:sym typeface="Helvetica Neue Light"/>
              </a:rPr>
              <a:t> CSS3 ha agregado la opción de crear gradientes (fondos en degradé) sin la necesidad de usar imágenes. Los gradientes en CSS son de dos tipos: lineales (linear-gradient) y radiales (radial-gradient).</a:t>
            </a:r>
            <a:endParaRPr b="1">
              <a:solidFill>
                <a:schemeClr val="dk1"/>
              </a:solidFill>
              <a:latin typeface="Helvetica Neue"/>
              <a:ea typeface="Helvetica Neue"/>
              <a:cs typeface="Helvetica Neue"/>
              <a:sym typeface="Helvetica Neue"/>
            </a:endParaRPr>
          </a:p>
          <a:p>
            <a:pPr indent="-317500" lvl="0" marL="457200" marR="0" rtl="0" algn="l">
              <a:lnSpc>
                <a:spcPct val="115000"/>
              </a:lnSpc>
              <a:spcBef>
                <a:spcPts val="0"/>
              </a:spcBef>
              <a:spcAft>
                <a:spcPts val="0"/>
              </a:spcAft>
              <a:buClr>
                <a:schemeClr val="dk1"/>
              </a:buClr>
              <a:buSzPts val="1400"/>
              <a:buFont typeface="Helvetica Neue"/>
              <a:buChar char="●"/>
            </a:pPr>
            <a:r>
              <a:rPr b="1" lang="en-GB">
                <a:solidFill>
                  <a:schemeClr val="dk1"/>
                </a:solidFill>
                <a:latin typeface="Helvetica Neue"/>
                <a:ea typeface="Helvetica Neue"/>
                <a:cs typeface="Helvetica Neue"/>
                <a:sym typeface="Helvetica Neue"/>
              </a:rPr>
              <a:t>Gradiente lineal: </a:t>
            </a:r>
            <a:r>
              <a:rPr lang="en-GB">
                <a:solidFill>
                  <a:schemeClr val="dk1"/>
                </a:solidFill>
                <a:latin typeface="Helvetica Neue Light"/>
                <a:ea typeface="Helvetica Neue Light"/>
                <a:cs typeface="Helvetica Neue Light"/>
                <a:sym typeface="Helvetica Neue Light"/>
              </a:rPr>
              <a:t>la transformación de color va avanzando línea a línea.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a:buChar char="●"/>
            </a:pPr>
            <a:r>
              <a:rPr b="1" lang="en-GB">
                <a:solidFill>
                  <a:schemeClr val="dk1"/>
                </a:solidFill>
                <a:latin typeface="Helvetica Neue"/>
                <a:ea typeface="Helvetica Neue"/>
                <a:cs typeface="Helvetica Neue"/>
                <a:sym typeface="Helvetica Neue"/>
              </a:rPr>
              <a:t>Gradiente radial: </a:t>
            </a:r>
            <a:r>
              <a:rPr lang="en-GB">
                <a:solidFill>
                  <a:schemeClr val="dk1"/>
                </a:solidFill>
                <a:latin typeface="Helvetica Neue Light"/>
                <a:ea typeface="Helvetica Neue Light"/>
                <a:cs typeface="Helvetica Neue Light"/>
                <a:sym typeface="Helvetica Neue Light"/>
              </a:rPr>
              <a:t>dicha transformación se produce debido a que sucesivos círculos concéntricos van cambiando de color.</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6"/>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413" name="Google Shape;413;p56"/>
          <p:cNvSpPr txBox="1"/>
          <p:nvPr/>
        </p:nvSpPr>
        <p:spPr>
          <a:xfrm>
            <a:off x="4547875" y="2829324"/>
            <a:ext cx="4215600" cy="1700100"/>
          </a:xfrm>
          <a:prstGeom prst="rect">
            <a:avLst/>
          </a:prstGeom>
          <a:solidFill>
            <a:srgbClr val="3DFFB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Todos los tags de </a:t>
            </a:r>
            <a:r>
              <a:rPr b="1" lang="en-GB" sz="1800">
                <a:latin typeface="Helvetica Neue"/>
                <a:ea typeface="Helvetica Neue"/>
                <a:cs typeface="Helvetica Neue"/>
                <a:sym typeface="Helvetica Neue"/>
              </a:rPr>
              <a:t>&lt;h1&gt;</a:t>
            </a:r>
            <a:r>
              <a:rPr lang="en-GB" sz="1800">
                <a:latin typeface="Helvetica Neue Light"/>
                <a:ea typeface="Helvetica Neue Light"/>
                <a:cs typeface="Helvetica Neue Light"/>
                <a:sym typeface="Helvetica Neue Light"/>
              </a:rPr>
              <a:t> a </a:t>
            </a:r>
            <a:r>
              <a:rPr b="1" lang="en-GB" sz="1800">
                <a:latin typeface="Helvetica Neue"/>
                <a:ea typeface="Helvetica Neue"/>
                <a:cs typeface="Helvetica Neue"/>
                <a:sym typeface="Helvetica Neue"/>
              </a:rPr>
              <a:t>&lt;h6&gt;</a:t>
            </a:r>
            <a:r>
              <a:rPr lang="en-GB" sz="1800">
                <a:latin typeface="Helvetica Neue Light"/>
                <a:ea typeface="Helvetica Neue Light"/>
                <a:cs typeface="Helvetica Neue Light"/>
                <a:sym typeface="Helvetica Neue Light"/>
              </a:rPr>
              <a:t> están estilados por Bootstrap. También se puede utilizar el tag </a:t>
            </a:r>
            <a:r>
              <a:rPr b="1" lang="en-GB" sz="1800">
                <a:latin typeface="Helvetica Neue"/>
                <a:ea typeface="Helvetica Neue"/>
                <a:cs typeface="Helvetica Neue"/>
                <a:sym typeface="Helvetica Neue"/>
              </a:rPr>
              <a:t>&lt;small&gt;</a:t>
            </a:r>
            <a:r>
              <a:rPr lang="en-GB"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414" name="Google Shape;414;p5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15" name="Google Shape;415;p56"/>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nvSpPr>
        <p:spPr>
          <a:xfrm>
            <a:off x="3623450" y="136712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n-GB" sz="1800">
                <a:latin typeface="Helvetica Neue"/>
                <a:ea typeface="Helvetica Neue"/>
                <a:cs typeface="Helvetica Neue"/>
                <a:sym typeface="Helvetica Neue"/>
              </a:rPr>
              <a:t>“lead”</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421" name="Google Shape;421;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2" name="Google Shape;422;p57"/>
          <p:cNvSpPr txBox="1"/>
          <p:nvPr/>
        </p:nvSpPr>
        <p:spPr>
          <a:xfrm>
            <a:off x="4399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n-GB"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3" name="Google Shape;423;p57"/>
          <p:cNvSpPr txBox="1"/>
          <p:nvPr/>
        </p:nvSpPr>
        <p:spPr>
          <a:xfrm>
            <a:off x="439925" y="1980275"/>
            <a:ext cx="3000000" cy="1950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p </a:t>
            </a:r>
            <a:r>
              <a:rPr lang="en-GB" sz="1600">
                <a:solidFill>
                  <a:srgbClr val="FF0000"/>
                </a:solidFill>
              </a:rPr>
              <a:t>class</a:t>
            </a:r>
            <a:r>
              <a:rPr lang="en-GB" sz="1600">
                <a:solidFill>
                  <a:srgbClr val="0000CD"/>
                </a:solidFill>
              </a:rPr>
              <a:t>="</a:t>
            </a:r>
            <a:r>
              <a:rPr lang="en-GB" sz="1800">
                <a:solidFill>
                  <a:srgbClr val="0000FF"/>
                </a:solidFill>
                <a:latin typeface="Didact Gothic"/>
                <a:ea typeface="Didact Gothic"/>
                <a:cs typeface="Didact Gothic"/>
                <a:sym typeface="Didact Gothic"/>
              </a:rPr>
              <a:t>lead</a:t>
            </a:r>
            <a:r>
              <a:rPr lang="en-GB" sz="1800">
                <a:solidFill>
                  <a:srgbClr val="CE9178"/>
                </a:solidFill>
                <a:latin typeface="Didact Gothic"/>
                <a:ea typeface="Didact Gothic"/>
                <a:cs typeface="Didact Gothic"/>
                <a:sym typeface="Didact Gothic"/>
              </a:rPr>
              <a:t>"</a:t>
            </a:r>
            <a:r>
              <a:rPr lang="en-GB" sz="1600">
                <a:solidFill>
                  <a:srgbClr val="0000CD"/>
                </a:solidFill>
              </a:rPr>
              <a:t>"&gt;</a:t>
            </a:r>
            <a:r>
              <a:rPr lang="en-GB" sz="1600">
                <a:solidFill>
                  <a:schemeClr val="dk1"/>
                </a:solidFill>
              </a:rPr>
              <a:t>Aquí va el contenido en un container fluid con clase lead.</a:t>
            </a:r>
            <a:r>
              <a:rPr lang="en-GB" sz="1600">
                <a:solidFill>
                  <a:srgbClr val="0000CD"/>
                </a:solidFill>
              </a:rPr>
              <a:t>&lt;</a:t>
            </a:r>
            <a:r>
              <a:rPr lang="en-GB" sz="1600">
                <a:solidFill>
                  <a:srgbClr val="A52A2A"/>
                </a:solidFill>
              </a:rPr>
              <a:t>/p</a:t>
            </a:r>
            <a:r>
              <a:rPr lang="en-GB" sz="1600">
                <a:solidFill>
                  <a:srgbClr val="0000CD"/>
                </a:solidFill>
              </a:rPr>
              <a:t>&gt;</a:t>
            </a:r>
            <a:endParaRPr sz="1600">
              <a:solidFill>
                <a:srgbClr val="0000CD"/>
              </a:solidFill>
              <a:latin typeface="Didact Gothic"/>
              <a:ea typeface="Didact Gothic"/>
              <a:cs typeface="Didact Gothic"/>
              <a:sym typeface="Didact Gothic"/>
            </a:endParaRPr>
          </a:p>
        </p:txBody>
      </p:sp>
      <p:pic>
        <p:nvPicPr>
          <p:cNvPr id="424" name="Google Shape;424;p57"/>
          <p:cNvPicPr preferRelativeResize="0"/>
          <p:nvPr/>
        </p:nvPicPr>
        <p:blipFill>
          <a:blip r:embed="rId4">
            <a:alphaModFix/>
          </a:blip>
          <a:stretch>
            <a:fillRect/>
          </a:stretch>
        </p:blipFill>
        <p:spPr>
          <a:xfrm>
            <a:off x="3822063" y="2664650"/>
            <a:ext cx="4989275" cy="1439800"/>
          </a:xfrm>
          <a:prstGeom prst="rect">
            <a:avLst/>
          </a:prstGeom>
          <a:noFill/>
          <a:ln>
            <a:noFill/>
          </a:ln>
        </p:spPr>
      </p:pic>
      <p:sp>
        <p:nvSpPr>
          <p:cNvPr id="425" name="Google Shape;425;p57"/>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29" name="Shape 429"/>
        <p:cNvGrpSpPr/>
        <p:nvPr/>
      </p:nvGrpSpPr>
      <p:grpSpPr>
        <a:xfrm>
          <a:off x="0" y="0"/>
          <a:ext cx="0" cy="0"/>
          <a:chOff x="0" y="0"/>
          <a:chExt cx="0" cy="0"/>
        </a:xfrm>
      </p:grpSpPr>
      <p:sp>
        <p:nvSpPr>
          <p:cNvPr id="430" name="Google Shape;430;p58"/>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CONTENEDORES</a:t>
            </a:r>
            <a:endParaRPr i="1" sz="3600">
              <a:latin typeface="Anton"/>
              <a:ea typeface="Anton"/>
              <a:cs typeface="Anton"/>
              <a:sym typeface="Anton"/>
            </a:endParaRPr>
          </a:p>
        </p:txBody>
      </p:sp>
      <p:pic>
        <p:nvPicPr>
          <p:cNvPr id="431" name="Google Shape;431;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7" name="Google Shape;437;p59"/>
          <p:cNvSpPr txBox="1"/>
          <p:nvPr/>
        </p:nvSpPr>
        <p:spPr>
          <a:xfrm>
            <a:off x="1077401" y="24670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lang="en-GB" sz="4000">
                <a:solidFill>
                  <a:schemeClr val="dk1"/>
                </a:solidFill>
                <a:latin typeface="Anton"/>
                <a:ea typeface="Anton"/>
                <a:cs typeface="Anton"/>
                <a:sym typeface="Anton"/>
              </a:rPr>
              <a:t>CONTENEDORES</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38" name="Google Shape;438;p59"/>
          <p:cNvSpPr txBox="1"/>
          <p:nvPr/>
        </p:nvSpPr>
        <p:spPr>
          <a:xfrm>
            <a:off x="1049525"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n-GB"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39" name="Google Shape;439;p59"/>
          <p:cNvSpPr txBox="1"/>
          <p:nvPr/>
        </p:nvSpPr>
        <p:spPr>
          <a:xfrm>
            <a:off x="4422750" y="6005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440" name="Google Shape;440;p59"/>
          <p:cNvSpPr txBox="1"/>
          <p:nvPr/>
        </p:nvSpPr>
        <p:spPr>
          <a:xfrm>
            <a:off x="1049525" y="2285075"/>
            <a:ext cx="3000000" cy="1950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="container"&gt;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h1</a:t>
            </a:r>
            <a:r>
              <a:rPr lang="en-GB" sz="1600">
                <a:solidFill>
                  <a:srgbClr val="0000CD"/>
                </a:solidFill>
              </a:rPr>
              <a:t>&gt;</a:t>
            </a:r>
            <a:r>
              <a:rPr lang="en-GB" sz="1600">
                <a:solidFill>
                  <a:schemeClr val="dk1"/>
                </a:solidFill>
              </a:rPr>
              <a:t>Título Principal</a:t>
            </a:r>
            <a:r>
              <a:rPr lang="en-GB" sz="1600">
                <a:solidFill>
                  <a:srgbClr val="0000CD"/>
                </a:solidFill>
              </a:rPr>
              <a:t>&lt;</a:t>
            </a:r>
            <a:r>
              <a:rPr lang="en-GB" sz="1600">
                <a:solidFill>
                  <a:srgbClr val="A52A2A"/>
                </a:solidFill>
              </a:rPr>
              <a:t>/h1</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p</a:t>
            </a:r>
            <a:r>
              <a:rPr lang="en-GB" sz="1600">
                <a:solidFill>
                  <a:srgbClr val="0000CD"/>
                </a:solidFill>
              </a:rPr>
              <a:t>&gt;</a:t>
            </a:r>
            <a:r>
              <a:rPr lang="en-GB" sz="1600">
                <a:solidFill>
                  <a:schemeClr val="dk1"/>
                </a:solidFill>
              </a:rPr>
              <a:t>Aquí va el contenido.</a:t>
            </a:r>
            <a:r>
              <a:rPr lang="en-GB" sz="1600">
                <a:solidFill>
                  <a:srgbClr val="0000CD"/>
                </a:solidFill>
              </a:rPr>
              <a:t>&lt;</a:t>
            </a:r>
            <a:r>
              <a:rPr lang="en-GB" sz="1600">
                <a:solidFill>
                  <a:srgbClr val="A52A2A"/>
                </a:solidFill>
              </a:rPr>
              <a:t>/p</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latin typeface="Didact Gothic"/>
              <a:ea typeface="Didact Gothic"/>
              <a:cs typeface="Didact Gothic"/>
              <a:sym typeface="Didact Gothic"/>
            </a:endParaRPr>
          </a:p>
        </p:txBody>
      </p:sp>
      <p:pic>
        <p:nvPicPr>
          <p:cNvPr id="441" name="Google Shape;441;p59"/>
          <p:cNvPicPr preferRelativeResize="0"/>
          <p:nvPr/>
        </p:nvPicPr>
        <p:blipFill rotWithShape="1">
          <a:blip r:embed="rId4">
            <a:alphaModFix/>
          </a:blip>
          <a:srcRect b="0" l="0" r="0" t="0"/>
          <a:stretch/>
        </p:blipFill>
        <p:spPr>
          <a:xfrm>
            <a:off x="4494100" y="2632825"/>
            <a:ext cx="3381375" cy="158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0"/>
          <p:cNvPicPr preferRelativeResize="0"/>
          <p:nvPr/>
        </p:nvPicPr>
        <p:blipFill>
          <a:blip r:embed="rId3">
            <a:alphaModFix/>
          </a:blip>
          <a:stretch>
            <a:fillRect/>
          </a:stretch>
        </p:blipFill>
        <p:spPr>
          <a:xfrm>
            <a:off x="4422750" y="2013825"/>
            <a:ext cx="4600600" cy="3047824"/>
          </a:xfrm>
          <a:prstGeom prst="rect">
            <a:avLst/>
          </a:prstGeom>
          <a:noFill/>
          <a:ln>
            <a:noFill/>
          </a:ln>
        </p:spPr>
      </p:pic>
      <p:pic>
        <p:nvPicPr>
          <p:cNvPr id="447" name="Google Shape;447;p6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48" name="Google Shape;448;p60"/>
          <p:cNvSpPr txBox="1"/>
          <p:nvPr/>
        </p:nvSpPr>
        <p:spPr>
          <a:xfrm>
            <a:off x="1077401" y="24670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lang="en-GB" sz="4000">
                <a:solidFill>
                  <a:schemeClr val="dk1"/>
                </a:solidFill>
                <a:latin typeface="Anton"/>
                <a:ea typeface="Anton"/>
                <a:cs typeface="Anton"/>
                <a:sym typeface="Anton"/>
              </a:rPr>
              <a:t>CONTENEDORES</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9" name="Google Shape;449;p60"/>
          <p:cNvSpPr txBox="1"/>
          <p:nvPr/>
        </p:nvSpPr>
        <p:spPr>
          <a:xfrm>
            <a:off x="1049525"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n-GB"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50" name="Google Shape;450;p60"/>
          <p:cNvSpPr txBox="1"/>
          <p:nvPr/>
        </p:nvSpPr>
        <p:spPr>
          <a:xfrm>
            <a:off x="4444375" y="52552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n-GB" sz="1800">
                <a:solidFill>
                  <a:srgbClr val="24292E"/>
                </a:solidFill>
                <a:highlight>
                  <a:schemeClr val="lt1"/>
                </a:highlight>
                <a:latin typeface="Helvetica Neue Light"/>
                <a:ea typeface="Helvetica Neue Light"/>
                <a:cs typeface="Helvetica Neue Light"/>
                <a:sym typeface="Helvetica Neue Light"/>
              </a:rPr>
              <a:t>fluid</a:t>
            </a:r>
            <a:r>
              <a:rPr lang="en-GB"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div full width.</a:t>
            </a:r>
            <a:endParaRPr sz="1800">
              <a:latin typeface="Helvetica Neue Light"/>
              <a:ea typeface="Helvetica Neue Light"/>
              <a:cs typeface="Helvetica Neue Light"/>
              <a:sym typeface="Helvetica Neue Light"/>
            </a:endParaRPr>
          </a:p>
        </p:txBody>
      </p:sp>
      <p:sp>
        <p:nvSpPr>
          <p:cNvPr id="451" name="Google Shape;451;p60"/>
          <p:cNvSpPr txBox="1"/>
          <p:nvPr/>
        </p:nvSpPr>
        <p:spPr>
          <a:xfrm>
            <a:off x="1049525" y="2285075"/>
            <a:ext cx="3000000" cy="1950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container-fluid</a:t>
            </a:r>
            <a:r>
              <a:rPr lang="en-GB" sz="1800">
                <a:solidFill>
                  <a:srgbClr val="CE9178"/>
                </a:solidFill>
                <a:latin typeface="Didact Gothic"/>
                <a:ea typeface="Didact Gothic"/>
                <a:cs typeface="Didact Gothic"/>
                <a:sym typeface="Didact Gothic"/>
              </a:rPr>
              <a:t>"</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h1</a:t>
            </a:r>
            <a:r>
              <a:rPr lang="en-GB" sz="1600">
                <a:solidFill>
                  <a:srgbClr val="0000CD"/>
                </a:solidFill>
              </a:rPr>
              <a:t>&gt;</a:t>
            </a:r>
            <a:r>
              <a:rPr lang="en-GB" sz="1600">
                <a:solidFill>
                  <a:schemeClr val="dk1"/>
                </a:solidFill>
              </a:rPr>
              <a:t>Título Principal</a:t>
            </a:r>
            <a:r>
              <a:rPr lang="en-GB" sz="1600">
                <a:solidFill>
                  <a:srgbClr val="0000CD"/>
                </a:solidFill>
              </a:rPr>
              <a:t>&lt;</a:t>
            </a:r>
            <a:r>
              <a:rPr lang="en-GB" sz="1600">
                <a:solidFill>
                  <a:srgbClr val="A52A2A"/>
                </a:solidFill>
              </a:rPr>
              <a:t>/h1</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p</a:t>
            </a:r>
            <a:r>
              <a:rPr lang="en-GB" sz="1600">
                <a:solidFill>
                  <a:srgbClr val="0000CD"/>
                </a:solidFill>
              </a:rPr>
              <a:t>&gt;</a:t>
            </a:r>
            <a:r>
              <a:rPr lang="en-GB" sz="1600">
                <a:solidFill>
                  <a:schemeClr val="dk1"/>
                </a:solidFill>
              </a:rPr>
              <a:t>Aquí va el contenido.</a:t>
            </a:r>
            <a:r>
              <a:rPr lang="en-GB" sz="1600">
                <a:solidFill>
                  <a:srgbClr val="0000CD"/>
                </a:solidFill>
              </a:rPr>
              <a:t>&lt;</a:t>
            </a:r>
            <a:r>
              <a:rPr lang="en-GB" sz="1600">
                <a:solidFill>
                  <a:srgbClr val="A52A2A"/>
                </a:solidFill>
              </a:rPr>
              <a:t>/p</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latin typeface="Didact Gothic"/>
              <a:ea typeface="Didact Gothic"/>
              <a:cs typeface="Didact Gothic"/>
              <a:sym typeface="Didact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61"/>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58" name="Google Shape;458;p61"/>
          <p:cNvSpPr txBox="1"/>
          <p:nvPr/>
        </p:nvSpPr>
        <p:spPr>
          <a:xfrm>
            <a:off x="3901975" y="1589575"/>
            <a:ext cx="45567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n-GB" sz="1800">
                <a:solidFill>
                  <a:srgbClr val="24292E"/>
                </a:solidFill>
                <a:highlight>
                  <a:srgbClr val="FFFFFF"/>
                </a:highlight>
                <a:latin typeface="Helvetica Neue Light"/>
                <a:ea typeface="Helvetica Neue Light"/>
                <a:cs typeface="Helvetica Neue Light"/>
                <a:sym typeface="Helvetica Neue Light"/>
              </a:rPr>
              <a:t> </a:t>
            </a:r>
            <a:r>
              <a:rPr b="1" i="1" lang="en-GB" sz="1800">
                <a:solidFill>
                  <a:srgbClr val="24292E"/>
                </a:solidFill>
                <a:highlight>
                  <a:srgbClr val="FFFFFF"/>
                </a:highlight>
                <a:latin typeface="Helvetica Neue"/>
                <a:ea typeface="Helvetica Neue"/>
                <a:cs typeface="Helvetica Neue"/>
                <a:sym typeface="Helvetica Neue"/>
              </a:rPr>
              <a:t>.row</a:t>
            </a:r>
            <a:r>
              <a:rPr lang="en-GB"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59" name="Google Shape;459;p61"/>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n-GB"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60" name="Google Shape;460;p61"/>
          <p:cNvSpPr txBox="1"/>
          <p:nvPr/>
        </p:nvSpPr>
        <p:spPr>
          <a:xfrm>
            <a:off x="592325" y="2056475"/>
            <a:ext cx="3000000" cy="2298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h1</a:t>
            </a:r>
            <a:r>
              <a:rPr lang="en-GB" sz="1600">
                <a:solidFill>
                  <a:srgbClr val="0000CD"/>
                </a:solidFill>
              </a:rPr>
              <a:t>&gt;</a:t>
            </a:r>
            <a:r>
              <a:rPr lang="en-GB" sz="1600">
                <a:solidFill>
                  <a:schemeClr val="dk1"/>
                </a:solidFill>
              </a:rPr>
              <a:t>Título Principal</a:t>
            </a:r>
            <a:r>
              <a:rPr lang="en-GB" sz="1600">
                <a:solidFill>
                  <a:srgbClr val="0000CD"/>
                </a:solidFill>
              </a:rPr>
              <a:t>&lt;</a:t>
            </a:r>
            <a:r>
              <a:rPr lang="en-GB" sz="1600">
                <a:solidFill>
                  <a:srgbClr val="A52A2A"/>
                </a:solidFill>
              </a:rPr>
              <a:t>/h1</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container</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row</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p</a:t>
            </a:r>
            <a:r>
              <a:rPr lang="en-GB" sz="1600">
                <a:solidFill>
                  <a:srgbClr val="0000CD"/>
                </a:solidFill>
              </a:rPr>
              <a:t>&gt;</a:t>
            </a:r>
            <a:r>
              <a:rPr lang="en-GB" sz="1600">
                <a:solidFill>
                  <a:schemeClr val="dk1"/>
                </a:solidFill>
              </a:rPr>
              <a:t>Aquí va el contenido.</a:t>
            </a:r>
            <a:r>
              <a:rPr lang="en-GB" sz="1600">
                <a:solidFill>
                  <a:srgbClr val="0000CD"/>
                </a:solidFill>
              </a:rPr>
              <a:t>&lt;</a:t>
            </a:r>
            <a:r>
              <a:rPr lang="en-GB" sz="1600">
                <a:solidFill>
                  <a:srgbClr val="A52A2A"/>
                </a:solidFill>
              </a:rPr>
              <a:t>/p</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nvSpPr>
        <p:spPr>
          <a:xfrm>
            <a:off x="3601825" y="-75"/>
            <a:ext cx="55422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head</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t>
            </a:r>
            <a:r>
              <a:rPr lang="en-GB">
                <a:solidFill>
                  <a:srgbClr val="FF0000"/>
                </a:solidFill>
                <a:latin typeface="Didact Gothic"/>
                <a:ea typeface="Didact Gothic"/>
                <a:cs typeface="Didact Gothic"/>
                <a:sym typeface="Didact Gothic"/>
              </a:rPr>
              <a:t>title</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Mi Mejor Página</a:t>
            </a: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title</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t>
            </a:r>
            <a:r>
              <a:rPr lang="en-GB">
                <a:solidFill>
                  <a:srgbClr val="FF0000"/>
                </a:solidFill>
                <a:latin typeface="Didact Gothic"/>
                <a:ea typeface="Didact Gothic"/>
                <a:cs typeface="Didact Gothic"/>
                <a:sym typeface="Didact Gothic"/>
              </a:rPr>
              <a:t>meta</a:t>
            </a:r>
            <a:r>
              <a:rPr lang="en-GB">
                <a:solidFill>
                  <a:srgbClr val="0000CD"/>
                </a:solidFill>
                <a:latin typeface="Didact Gothic"/>
                <a:ea typeface="Didact Gothic"/>
                <a:cs typeface="Didact Gothic"/>
                <a:sym typeface="Didact Gothic"/>
              </a:rPr>
              <a:t> name="viewport" content="width=device-width, initial-scale=1"&gt; </a:t>
            </a:r>
            <a:r>
              <a:rPr lang="en-GB">
                <a:solidFill>
                  <a:srgbClr val="434343"/>
                </a:solidFill>
                <a:latin typeface="Didact Gothic"/>
                <a:ea typeface="Didact Gothic"/>
                <a:cs typeface="Didact Gothic"/>
                <a:sym typeface="Didact Gothic"/>
              </a:rPr>
              <a:t>&lt;!-- Tag de Viewport --&gt;</a:t>
            </a:r>
            <a:endParaRPr>
              <a:solidFill>
                <a:srgbClr val="434343"/>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t>
            </a:r>
            <a:r>
              <a:rPr lang="en-GB">
                <a:solidFill>
                  <a:srgbClr val="FF0000"/>
                </a:solidFill>
                <a:latin typeface="Didact Gothic"/>
                <a:ea typeface="Didact Gothic"/>
                <a:cs typeface="Didact Gothic"/>
                <a:sym typeface="Didact Gothic"/>
              </a:rPr>
              <a:t>link</a:t>
            </a:r>
            <a:r>
              <a:rPr lang="en-GB">
                <a:solidFill>
                  <a:srgbClr val="0000CD"/>
                </a:solidFill>
                <a:latin typeface="Didact Gothic"/>
                <a:ea typeface="Didact Gothic"/>
                <a:cs typeface="Didact Gothic"/>
                <a:sym typeface="Didact Gothic"/>
              </a:rPr>
              <a:t> rel="stylesheet" href="https://stackpath.bootstrapcdn.com/bootstrap/4.4.1/css/bootstrap.min.css"&gt; </a:t>
            </a:r>
            <a:r>
              <a:rPr lang="en-GB">
                <a:solidFill>
                  <a:srgbClr val="434343"/>
                </a:solidFill>
                <a:latin typeface="Didact Gothic"/>
                <a:ea typeface="Didact Gothic"/>
                <a:cs typeface="Didact Gothic"/>
                <a:sym typeface="Didact Gothic"/>
              </a:rPr>
              <a:t>&lt;!-- CDN de Bootstrap del CSS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 src="https://stackpath.bootstrapcdn.com/bootstrap/4.4.1/js/bootstrap.min.js"&gt;&lt;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&gt; </a:t>
            </a:r>
            <a:r>
              <a:rPr lang="en-GB">
                <a:solidFill>
                  <a:srgbClr val="434343"/>
                </a:solidFill>
                <a:latin typeface="Didact Gothic"/>
                <a:ea typeface="Didact Gothic"/>
                <a:cs typeface="Didact Gothic"/>
                <a:sym typeface="Didact Gothic"/>
              </a:rPr>
              <a:t>&lt;!-- CDN de Bootstrap del JS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 src="https://code.jquery.com/jquery-3.4.1.slim.min.js"&gt;&lt;/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&gt;</a:t>
            </a:r>
            <a:r>
              <a:rPr lang="en-GB">
                <a:solidFill>
                  <a:srgbClr val="434343"/>
                </a:solidFill>
                <a:latin typeface="Didact Gothic"/>
                <a:ea typeface="Didact Gothic"/>
                <a:cs typeface="Didact Gothic"/>
                <a:sym typeface="Didact Gothic"/>
              </a:rPr>
              <a:t>&lt;!-- CDN de la librería de Jquery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 src="https://cdn.jsdelivr.net/npm/popper.js@1.16.0/dist/umd/popper.min.js"&gt;&lt;/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&gt; </a:t>
            </a:r>
            <a:r>
              <a:rPr lang="en-GB">
                <a:solidFill>
                  <a:srgbClr val="434343"/>
                </a:solidFill>
                <a:latin typeface="Didact Gothic"/>
                <a:ea typeface="Didact Gothic"/>
                <a:cs typeface="Didact Gothic"/>
                <a:sym typeface="Didact Gothic"/>
              </a:rPr>
              <a:t>&lt;!-- CDN de la librería de Popper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head</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p:txBody>
      </p:sp>
      <p:pic>
        <p:nvPicPr>
          <p:cNvPr id="466" name="Google Shape;466;p62"/>
          <p:cNvPicPr preferRelativeResize="0"/>
          <p:nvPr/>
        </p:nvPicPr>
        <p:blipFill rotWithShape="1">
          <a:blip r:embed="rId3">
            <a:alphaModFix/>
          </a:blip>
          <a:srcRect b="0" l="8088" r="0" t="32468"/>
          <a:stretch/>
        </p:blipFill>
        <p:spPr>
          <a:xfrm>
            <a:off x="0" y="1937350"/>
            <a:ext cx="3465525" cy="3206150"/>
          </a:xfrm>
          <a:prstGeom prst="rect">
            <a:avLst/>
          </a:prstGeom>
          <a:noFill/>
          <a:ln>
            <a:noFill/>
          </a:ln>
        </p:spPr>
      </p:pic>
      <p:sp>
        <p:nvSpPr>
          <p:cNvPr id="467" name="Google Shape;467;p62"/>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n-GB">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68" name="Google Shape;468;p62"/>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72" name="Shape 472"/>
        <p:cNvGrpSpPr/>
        <p:nvPr/>
      </p:nvGrpSpPr>
      <p:grpSpPr>
        <a:xfrm>
          <a:off x="0" y="0"/>
          <a:ext cx="0" cy="0"/>
          <a:chOff x="0" y="0"/>
          <a:chExt cx="0" cy="0"/>
        </a:xfrm>
      </p:grpSpPr>
      <p:sp>
        <p:nvSpPr>
          <p:cNvPr id="473" name="Google Shape;473;p63"/>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SISTEMA DE GRILLAS</a:t>
            </a:r>
            <a:endParaRPr i="1" sz="3600">
              <a:latin typeface="Anton"/>
              <a:ea typeface="Anton"/>
              <a:cs typeface="Anton"/>
              <a:sym typeface="Anton"/>
            </a:endParaRPr>
          </a:p>
        </p:txBody>
      </p:sp>
      <p:pic>
        <p:nvPicPr>
          <p:cNvPr id="474" name="Google Shape;474;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p:nvPr/>
        </p:nvSpPr>
        <p:spPr>
          <a:xfrm>
            <a:off x="13650" y="0"/>
            <a:ext cx="4584000" cy="5143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1" name="Google Shape;481;p64"/>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82" name="Google Shape;482;p64"/>
          <p:cNvSpPr txBox="1"/>
          <p:nvPr/>
        </p:nvSpPr>
        <p:spPr>
          <a:xfrm>
            <a:off x="4832025" y="681325"/>
            <a:ext cx="37245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 grilla </a:t>
            </a:r>
            <a:r>
              <a:rPr lang="en-GB" sz="1800">
                <a:solidFill>
                  <a:schemeClr val="dk1"/>
                </a:solidFill>
                <a:highlight>
                  <a:srgbClr val="E0FF00"/>
                </a:highlight>
                <a:latin typeface="Helvetica Neue Light"/>
                <a:ea typeface="Helvetica Neue Light"/>
                <a:cs typeface="Helvetica Neue Light"/>
                <a:sym typeface="Helvetica Neue Light"/>
              </a:rPr>
              <a:t>se divide en 12 columnas</a:t>
            </a:r>
            <a:r>
              <a:rPr lang="en-GB"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Estas columnas se ubican siempre dentro de una fila, el </a:t>
            </a:r>
            <a:r>
              <a:rPr i="1" lang="en-GB" sz="1800">
                <a:solidFill>
                  <a:schemeClr val="dk1"/>
                </a:solidFill>
                <a:latin typeface="Helvetica Neue Light"/>
                <a:ea typeface="Helvetica Neue Light"/>
                <a:cs typeface="Helvetica Neue Light"/>
                <a:sym typeface="Helvetica Neue Light"/>
              </a:rPr>
              <a:t>div .row</a:t>
            </a:r>
            <a:r>
              <a:rPr lang="en-GB"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Se representa como </a:t>
            </a:r>
            <a:r>
              <a:rPr i="1" lang="en-GB" sz="1800">
                <a:solidFill>
                  <a:schemeClr val="dk1"/>
                </a:solidFill>
                <a:latin typeface="Helvetica Neue Light"/>
                <a:ea typeface="Helvetica Neue Light"/>
                <a:cs typeface="Helvetica Neue Light"/>
                <a:sym typeface="Helvetica Neue Light"/>
              </a:rPr>
              <a:t>col-md-x</a:t>
            </a:r>
            <a:r>
              <a:rPr lang="en-GB" sz="1800">
                <a:solidFill>
                  <a:schemeClr val="dk1"/>
                </a:solidFill>
                <a:latin typeface="Helvetica Neue Light"/>
                <a:ea typeface="Helvetica Neue Light"/>
                <a:cs typeface="Helvetica Neue Light"/>
                <a:sym typeface="Helvetica Neue Light"/>
              </a:rPr>
              <a:t> que indica que el div ocupará X columnas en un </a:t>
            </a:r>
            <a:r>
              <a:rPr i="1" lang="en-GB" sz="1800">
                <a:solidFill>
                  <a:schemeClr val="dk1"/>
                </a:solidFill>
                <a:latin typeface="Helvetica Neue Light"/>
                <a:ea typeface="Helvetica Neue Light"/>
                <a:cs typeface="Helvetica Neue Light"/>
                <a:sym typeface="Helvetica Neue Light"/>
              </a:rPr>
              <a:t>.container</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83" name="Google Shape;483;p64"/>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84" name="Google Shape;484;p64"/>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2400">
                <a:solidFill>
                  <a:schemeClr val="dk1"/>
                </a:solidFill>
                <a:latin typeface="Didact Gothic"/>
                <a:ea typeface="Didact Gothic"/>
                <a:cs typeface="Didact Gothic"/>
                <a:sym typeface="Didact Gothic"/>
              </a:rPr>
              <a:t> </a:t>
            </a:r>
            <a:r>
              <a:rPr b="1" i="1" lang="en-GB" sz="2400">
                <a:solidFill>
                  <a:schemeClr val="dk1"/>
                </a:solidFill>
                <a:latin typeface="Didact Gothic"/>
                <a:ea typeface="Didact Gothic"/>
                <a:cs typeface="Didact Gothic"/>
                <a:sym typeface="Didact Gothic"/>
              </a:rPr>
              <a:t>.col-md-4</a:t>
            </a:r>
            <a:endParaRPr b="1" sz="2400"/>
          </a:p>
        </p:txBody>
      </p:sp>
      <p:cxnSp>
        <p:nvCxnSpPr>
          <p:cNvPr id="485" name="Google Shape;485;p64"/>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86" name="Google Shape;486;p64"/>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87" name="Google Shape;487;p64"/>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88" name="Google Shape;488;p64"/>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chemeClr val="dk1"/>
                </a:solidFill>
                <a:latin typeface="Didact Gothic"/>
                <a:ea typeface="Didact Gothic"/>
                <a:cs typeface="Didact Gothic"/>
                <a:sym typeface="Didact Gothic"/>
              </a:rPr>
              <a:t>Columna de grilla</a:t>
            </a:r>
            <a:endParaRPr b="1" sz="1200"/>
          </a:p>
        </p:txBody>
      </p:sp>
      <p:sp>
        <p:nvSpPr>
          <p:cNvPr id="489" name="Google Shape;489;p64"/>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200">
                <a:solidFill>
                  <a:schemeClr val="dk1"/>
                </a:solidFill>
                <a:latin typeface="Didact Gothic"/>
                <a:ea typeface="Didact Gothic"/>
                <a:cs typeface="Didact Gothic"/>
                <a:sym typeface="Didact Gothic"/>
              </a:rPr>
              <a:t>Dispositivo</a:t>
            </a:r>
            <a:endParaRPr b="1" sz="1200"/>
          </a:p>
        </p:txBody>
      </p:sp>
      <p:sp>
        <p:nvSpPr>
          <p:cNvPr id="490" name="Google Shape;490;p64"/>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5"/>
          <p:cNvSpPr txBox="1"/>
          <p:nvPr/>
        </p:nvSpPr>
        <p:spPr>
          <a:xfrm>
            <a:off x="1887725" y="2589875"/>
            <a:ext cx="5916300" cy="2298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container</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row</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800">
                <a:solidFill>
                  <a:srgbClr val="D4D4D4"/>
                </a:solidFill>
                <a:latin typeface="Didact Gothic"/>
                <a:ea typeface="Didact Gothic"/>
                <a:cs typeface="Didact Gothic"/>
                <a:sym typeface="Didact Gothic"/>
              </a:rPr>
              <a:t>     </a:t>
            </a:r>
            <a:r>
              <a:rPr lang="en-GB" sz="1800">
                <a:solidFill>
                  <a:srgbClr val="980000"/>
                </a:solidFill>
                <a:latin typeface="Didact Gothic"/>
                <a:ea typeface="Didact Gothic"/>
                <a:cs typeface="Didact Gothic"/>
                <a:sym typeface="Didact Gothic"/>
              </a:rPr>
              <a:t>&lt;div </a:t>
            </a:r>
            <a:r>
              <a:rPr lang="en-GB" sz="1800">
                <a:solidFill>
                  <a:srgbClr val="FF0000"/>
                </a:solidFill>
                <a:latin typeface="Didact Gothic"/>
                <a:ea typeface="Didact Gothic"/>
                <a:cs typeface="Didact Gothic"/>
                <a:sym typeface="Didact Gothic"/>
              </a:rPr>
              <a:t>class</a:t>
            </a:r>
            <a:r>
              <a:rPr lang="en-GB" sz="1800">
                <a:solidFill>
                  <a:srgbClr val="980000"/>
                </a:solidFill>
                <a:latin typeface="Didact Gothic"/>
                <a:ea typeface="Didact Gothic"/>
                <a:cs typeface="Didact Gothic"/>
                <a:sym typeface="Didact Gothic"/>
              </a:rPr>
              <a:t>="</a:t>
            </a:r>
            <a:r>
              <a:rPr lang="en-GB" sz="1800">
                <a:solidFill>
                  <a:srgbClr val="0000FF"/>
                </a:solidFill>
                <a:highlight>
                  <a:srgbClr val="00FF00"/>
                </a:highlight>
                <a:latin typeface="Didact Gothic"/>
                <a:ea typeface="Didact Gothic"/>
                <a:cs typeface="Didact Gothic"/>
                <a:sym typeface="Didact Gothic"/>
              </a:rPr>
              <a:t>col-md-4 </a:t>
            </a:r>
            <a:r>
              <a:rPr lang="en-GB" sz="1800">
                <a:solidFill>
                  <a:srgbClr val="0000FF"/>
                </a:solidFill>
                <a:highlight>
                  <a:srgbClr val="00FFFF"/>
                </a:highlight>
                <a:latin typeface="Didact Gothic"/>
                <a:ea typeface="Didact Gothic"/>
                <a:cs typeface="Didact Gothic"/>
                <a:sym typeface="Didact Gothic"/>
              </a:rPr>
              <a:t>col-6</a:t>
            </a:r>
            <a:r>
              <a:rPr lang="en-GB" sz="1800">
                <a:solidFill>
                  <a:srgbClr val="980000"/>
                </a:solidFill>
                <a:highlight>
                  <a:srgbClr val="00FFFF"/>
                </a:highlight>
                <a:latin typeface="Didact Gothic"/>
                <a:ea typeface="Didact Gothic"/>
                <a:cs typeface="Didact Gothic"/>
                <a:sym typeface="Didact Gothic"/>
              </a:rPr>
              <a:t>"</a:t>
            </a:r>
            <a:r>
              <a:rPr lang="en-GB" sz="1800">
                <a:solidFill>
                  <a:srgbClr val="980000"/>
                </a:solidFill>
                <a:latin typeface="Didact Gothic"/>
                <a:ea typeface="Didact Gothic"/>
                <a:cs typeface="Didact Gothic"/>
                <a:sym typeface="Didact Gothic"/>
              </a:rPr>
              <a:t>&gt;</a:t>
            </a:r>
            <a:r>
              <a:rPr lang="en-GB" sz="1800">
                <a:latin typeface="Didact Gothic"/>
                <a:ea typeface="Didact Gothic"/>
                <a:cs typeface="Didact Gothic"/>
                <a:sym typeface="Didact Gothic"/>
              </a:rPr>
              <a:t>columna izquierda</a:t>
            </a:r>
            <a:r>
              <a:rPr lang="en-GB" sz="1800">
                <a:solidFill>
                  <a:srgbClr val="980000"/>
                </a:solidFill>
                <a:latin typeface="Didact Gothic"/>
                <a:ea typeface="Didact Gothic"/>
                <a:cs typeface="Didact Gothic"/>
                <a:sym typeface="Didact Gothic"/>
              </a:rPr>
              <a:t>&lt;/div&gt;</a:t>
            </a:r>
            <a:endParaRPr sz="1600">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endParaRPr>
          </a:p>
        </p:txBody>
      </p:sp>
      <p:pic>
        <p:nvPicPr>
          <p:cNvPr id="496" name="Google Shape;496;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7" name="Google Shape;497;p65"/>
          <p:cNvSpPr txBox="1"/>
          <p:nvPr/>
        </p:nvSpPr>
        <p:spPr>
          <a:xfrm>
            <a:off x="643801" y="2930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98" name="Google Shape;498;p65"/>
          <p:cNvSpPr txBox="1"/>
          <p:nvPr/>
        </p:nvSpPr>
        <p:spPr>
          <a:xfrm>
            <a:off x="551850" y="1243850"/>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Si quisiéramos que el mismo div ocupe 6 columnas en un dispositivo de </a:t>
            </a:r>
            <a:r>
              <a:rPr i="1" lang="en-GB" sz="1800">
                <a:latin typeface="Helvetica Neue Light"/>
                <a:ea typeface="Helvetica Neue Light"/>
                <a:cs typeface="Helvetica Neue Light"/>
                <a:sym typeface="Helvetica Neue Light"/>
              </a:rPr>
              <a:t>480px</a:t>
            </a:r>
            <a:r>
              <a:rPr lang="en-GB" sz="1800">
                <a:latin typeface="Helvetica Neue Light"/>
                <a:ea typeface="Helvetica Neue Light"/>
                <a:cs typeface="Helvetica Neue Light"/>
                <a:sym typeface="Helvetica Neue Light"/>
              </a:rPr>
              <a:t> de ancho, deberíamos aplicarle dos clases, para indicarle </a:t>
            </a:r>
            <a:r>
              <a:rPr b="1" lang="en-GB" sz="1800">
                <a:latin typeface="Helvetica Neue"/>
                <a:ea typeface="Helvetica Neue"/>
                <a:cs typeface="Helvetica Neue"/>
                <a:sym typeface="Helvetica Neue"/>
              </a:rPr>
              <a:t>un comportamiento para cada resolución</a:t>
            </a:r>
            <a:r>
              <a:rPr lang="en-GB"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0"/>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Propiedad transition:</a:t>
            </a:r>
            <a:r>
              <a:rPr lang="en-GB">
                <a:solidFill>
                  <a:schemeClr val="dk1"/>
                </a:solidFill>
                <a:latin typeface="Helvetica Neue Light"/>
                <a:ea typeface="Helvetica Neue Light"/>
                <a:cs typeface="Helvetica Neue Light"/>
                <a:sym typeface="Helvetica Neue Light"/>
              </a:rPr>
              <a:t> con ella, es posible lograr que al pasar el mouse por el elemento, el mismo “haga una animación”.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Transformación: </a:t>
            </a:r>
            <a:r>
              <a:rPr lang="en-GB">
                <a:solidFill>
                  <a:schemeClr val="dk1"/>
                </a:solidFill>
                <a:latin typeface="Helvetica Neue Light"/>
                <a:ea typeface="Helvetica Neue Light"/>
                <a:cs typeface="Helvetica Neue Light"/>
                <a:sym typeface="Helvetica Neue Light"/>
              </a:rPr>
              <a:t>es una modificación de la forma en que se muestra un elemento. Todo elemento transformado por CSS cambia la forma en que se ve, pero no el lugar que ocupa.</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Animación:</a:t>
            </a:r>
            <a:r>
              <a:rPr lang="en-GB">
                <a:solidFill>
                  <a:schemeClr val="dk1"/>
                </a:solidFill>
                <a:latin typeface="Helvetica Neue Light"/>
                <a:ea typeface="Helvetica Neue Light"/>
                <a:cs typeface="Helvetica Neue Light"/>
                <a:sym typeface="Helvetica Neue Light"/>
              </a:rPr>
              <a:t> una animación es un efecto que se loopea tantas veces como quieran. No depende del cambio de estado (el elemento se animará desde la carga de la web).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27" name="Google Shape;127;p30"/>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8</a:t>
            </a:r>
            <a:endParaRPr i="1" sz="2000">
              <a:latin typeface="Anton"/>
              <a:ea typeface="Anton"/>
              <a:cs typeface="Anton"/>
              <a:sym typeface="Anton"/>
            </a:endParaRPr>
          </a:p>
        </p:txBody>
      </p:sp>
      <p:pic>
        <p:nvPicPr>
          <p:cNvPr id="128" name="Google Shape;12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9" name="Google Shape;129;p30"/>
          <p:cNvSpPr txBox="1"/>
          <p:nvPr/>
        </p:nvSpPr>
        <p:spPr>
          <a:xfrm>
            <a:off x="48269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04" name="Google Shape;504;p66"/>
          <p:cNvPicPr preferRelativeResize="0"/>
          <p:nvPr/>
        </p:nvPicPr>
        <p:blipFill>
          <a:blip r:embed="rId4">
            <a:alphaModFix/>
          </a:blip>
          <a:stretch>
            <a:fillRect/>
          </a:stretch>
        </p:blipFill>
        <p:spPr>
          <a:xfrm>
            <a:off x="508775" y="1820975"/>
            <a:ext cx="6906760" cy="2358924"/>
          </a:xfrm>
          <a:prstGeom prst="rect">
            <a:avLst/>
          </a:prstGeom>
          <a:noFill/>
          <a:ln>
            <a:noFill/>
          </a:ln>
        </p:spPr>
      </p:pic>
      <p:pic>
        <p:nvPicPr>
          <p:cNvPr id="505" name="Google Shape;505;p66"/>
          <p:cNvPicPr preferRelativeResize="0"/>
          <p:nvPr/>
        </p:nvPicPr>
        <p:blipFill>
          <a:blip r:embed="rId5">
            <a:alphaModFix/>
          </a:blip>
          <a:stretch>
            <a:fillRect/>
          </a:stretch>
        </p:blipFill>
        <p:spPr>
          <a:xfrm>
            <a:off x="7364175" y="1897167"/>
            <a:ext cx="1321050" cy="2212225"/>
          </a:xfrm>
          <a:prstGeom prst="rect">
            <a:avLst/>
          </a:prstGeom>
          <a:noFill/>
          <a:ln>
            <a:noFill/>
          </a:ln>
        </p:spPr>
      </p:pic>
      <p:sp>
        <p:nvSpPr>
          <p:cNvPr id="506" name="Google Shape;506;p6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2" name="Google Shape;512;p67"/>
          <p:cNvSpPr txBox="1"/>
          <p:nvPr/>
        </p:nvSpPr>
        <p:spPr>
          <a:xfrm>
            <a:off x="0" y="1344600"/>
            <a:ext cx="9144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GB" sz="1600">
                <a:solidFill>
                  <a:schemeClr val="dk1"/>
                </a:solidFill>
                <a:latin typeface="Helvetica Neue Light"/>
                <a:ea typeface="Helvetica Neue Light"/>
                <a:cs typeface="Helvetica Neue Light"/>
                <a:sym typeface="Helvetica Neue Light"/>
              </a:rPr>
              <a:t>Con lo que hemos visto, logramos hacer rápidamente columnas, pero…</a:t>
            </a:r>
            <a:r>
              <a:rPr b="1" lang="en-GB" sz="1600">
                <a:solidFill>
                  <a:schemeClr val="dk1"/>
                </a:solidFill>
                <a:latin typeface="Helvetica Neue"/>
                <a:ea typeface="Helvetica Neue"/>
                <a:cs typeface="Helvetica Neue"/>
                <a:sym typeface="Helvetica Neue"/>
              </a:rPr>
              <a:t> no especificamos cuántas columnas debe haber según de la resolución del dispositivo:</a:t>
            </a:r>
            <a:endParaRPr b="1" sz="1600">
              <a:latin typeface="Helvetica Neue"/>
              <a:ea typeface="Helvetica Neue"/>
              <a:cs typeface="Helvetica Neue"/>
              <a:sym typeface="Helvetica Neue"/>
            </a:endParaRPr>
          </a:p>
        </p:txBody>
      </p:sp>
      <p:pic>
        <p:nvPicPr>
          <p:cNvPr id="513" name="Google Shape;513;p67"/>
          <p:cNvPicPr preferRelativeResize="0"/>
          <p:nvPr/>
        </p:nvPicPr>
        <p:blipFill>
          <a:blip r:embed="rId4">
            <a:alphaModFix/>
          </a:blip>
          <a:stretch>
            <a:fillRect/>
          </a:stretch>
        </p:blipFill>
        <p:spPr>
          <a:xfrm>
            <a:off x="1077400" y="2042925"/>
            <a:ext cx="7298254" cy="2616700"/>
          </a:xfrm>
          <a:prstGeom prst="rect">
            <a:avLst/>
          </a:prstGeom>
          <a:noFill/>
          <a:ln>
            <a:noFill/>
          </a:ln>
        </p:spPr>
      </p:pic>
      <p:sp>
        <p:nvSpPr>
          <p:cNvPr id="514" name="Google Shape;514;p67"/>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6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0" name="Google Shape;520;p68"/>
          <p:cNvPicPr preferRelativeResize="0"/>
          <p:nvPr/>
        </p:nvPicPr>
        <p:blipFill>
          <a:blip r:embed="rId4">
            <a:alphaModFix/>
          </a:blip>
          <a:stretch>
            <a:fillRect/>
          </a:stretch>
        </p:blipFill>
        <p:spPr>
          <a:xfrm>
            <a:off x="1132400" y="1448400"/>
            <a:ext cx="6879575" cy="3211225"/>
          </a:xfrm>
          <a:prstGeom prst="rect">
            <a:avLst/>
          </a:prstGeom>
          <a:noFill/>
          <a:ln>
            <a:noFill/>
          </a:ln>
        </p:spPr>
      </p:pic>
      <p:sp>
        <p:nvSpPr>
          <p:cNvPr id="521" name="Google Shape;521;p68"/>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5" name="Shape 525"/>
        <p:cNvGrpSpPr/>
        <p:nvPr/>
      </p:nvGrpSpPr>
      <p:grpSpPr>
        <a:xfrm>
          <a:off x="0" y="0"/>
          <a:ext cx="0" cy="0"/>
          <a:chOff x="0" y="0"/>
          <a:chExt cx="0" cy="0"/>
        </a:xfrm>
      </p:grpSpPr>
      <p:sp>
        <p:nvSpPr>
          <p:cNvPr id="526" name="Google Shape;526;p69"/>
          <p:cNvSpPr txBox="1"/>
          <p:nvPr/>
        </p:nvSpPr>
        <p:spPr>
          <a:xfrm>
            <a:off x="1132200" y="158630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527" name="Google Shape;527;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8" name="Google Shape;528;p69"/>
          <p:cNvSpPr txBox="1"/>
          <p:nvPr/>
        </p:nvSpPr>
        <p:spPr>
          <a:xfrm>
            <a:off x="2631450" y="3500225"/>
            <a:ext cx="38811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lang="en-GB" sz="1800">
                <a:latin typeface="Helvetica Neue Light"/>
                <a:ea typeface="Helvetica Neue Light"/>
                <a:cs typeface="Helvetica Neue Light"/>
                <a:sym typeface="Helvetica Neue Light"/>
              </a:rPr>
              <a:t>&lt;div class="</a:t>
            </a:r>
            <a:r>
              <a:rPr lang="en-GB" sz="1800">
                <a:highlight>
                  <a:srgbClr val="FFFF00"/>
                </a:highlight>
                <a:latin typeface="Helvetica Neue Light"/>
                <a:ea typeface="Helvetica Neue Light"/>
                <a:cs typeface="Helvetica Neue Light"/>
                <a:sym typeface="Helvetica Neue Light"/>
              </a:rPr>
              <a:t>col-md-4</a:t>
            </a:r>
            <a:r>
              <a:rPr lang="en-GB" sz="1800">
                <a:highlight>
                  <a:srgbClr val="FF00FF"/>
                </a:highlight>
                <a:latin typeface="Helvetica Neue Light"/>
                <a:ea typeface="Helvetica Neue Light"/>
                <a:cs typeface="Helvetica Neue Light"/>
                <a:sym typeface="Helvetica Neue Light"/>
              </a:rPr>
              <a:t> col-sm-6"</a:t>
            </a:r>
            <a:r>
              <a:rPr lang="en-GB" sz="1800">
                <a:latin typeface="Helvetica Neue Light"/>
                <a:ea typeface="Helvetica Neue Light"/>
                <a:cs typeface="Helvetica Neue Light"/>
                <a:sym typeface="Helvetica Neue Light"/>
              </a:rPr>
              <a:t>&gt;</a:t>
            </a:r>
            <a:endParaRPr>
              <a:latin typeface="Helvetica Neue Light"/>
              <a:ea typeface="Helvetica Neue Light"/>
              <a:cs typeface="Helvetica Neue Light"/>
              <a:sym typeface="Helvetica Neue Light"/>
            </a:endParaRPr>
          </a:p>
        </p:txBody>
      </p:sp>
      <p:sp>
        <p:nvSpPr>
          <p:cNvPr id="529" name="Google Shape;529;p69"/>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35" name="Google Shape;535;p70"/>
          <p:cNvPicPr preferRelativeResize="0"/>
          <p:nvPr/>
        </p:nvPicPr>
        <p:blipFill>
          <a:blip r:embed="rId4">
            <a:alphaModFix/>
          </a:blip>
          <a:stretch>
            <a:fillRect/>
          </a:stretch>
        </p:blipFill>
        <p:spPr>
          <a:xfrm>
            <a:off x="228601" y="1839627"/>
            <a:ext cx="8719075" cy="2389773"/>
          </a:xfrm>
          <a:prstGeom prst="rect">
            <a:avLst/>
          </a:prstGeom>
          <a:noFill/>
          <a:ln>
            <a:noFill/>
          </a:ln>
        </p:spPr>
      </p:pic>
      <p:sp>
        <p:nvSpPr>
          <p:cNvPr id="536" name="Google Shape;536;p70"/>
          <p:cNvSpPr txBox="1"/>
          <p:nvPr/>
        </p:nvSpPr>
        <p:spPr>
          <a:xfrm>
            <a:off x="3541950" y="957950"/>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Anton"/>
                <a:ea typeface="Anton"/>
                <a:cs typeface="Anton"/>
                <a:sym typeface="Anton"/>
              </a:rPr>
              <a:t>Ejemplo de grilla:</a:t>
            </a:r>
            <a:endParaRPr sz="1800">
              <a:latin typeface="Anton"/>
              <a:ea typeface="Anton"/>
              <a:cs typeface="Anton"/>
              <a:sym typeface="Anton"/>
            </a:endParaRPr>
          </a:p>
        </p:txBody>
      </p:sp>
      <p:sp>
        <p:nvSpPr>
          <p:cNvPr id="537" name="Google Shape;537;p70"/>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71"/>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8" name="Google Shape;548;p72"/>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49" name="Google Shape;549;p72"/>
          <p:cNvSpPr txBox="1"/>
          <p:nvPr/>
        </p:nvSpPr>
        <p:spPr>
          <a:xfrm>
            <a:off x="0" y="479700"/>
            <a:ext cx="91440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50" name="Google Shape;550;p72"/>
          <p:cNvSpPr txBox="1"/>
          <p:nvPr/>
        </p:nvSpPr>
        <p:spPr>
          <a:xfrm>
            <a:off x="4688850" y="1461625"/>
            <a:ext cx="3933000" cy="2988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a:solidFill>
                  <a:srgbClr val="0000CD"/>
                </a:solidFill>
              </a:rPr>
              <a:t>&lt;</a:t>
            </a:r>
            <a:r>
              <a:rPr lang="en-GB">
                <a:solidFill>
                  <a:srgbClr val="A52A2A"/>
                </a:solidFill>
              </a:rPr>
              <a:t>h1</a:t>
            </a:r>
            <a:r>
              <a:rPr lang="en-GB">
                <a:solidFill>
                  <a:srgbClr val="0000CD"/>
                </a:solidFill>
              </a:rPr>
              <a:t>&gt;</a:t>
            </a:r>
            <a:r>
              <a:rPr lang="en-GB">
                <a:solidFill>
                  <a:schemeClr val="dk1"/>
                </a:solidFill>
              </a:rPr>
              <a:t>Título Principal</a:t>
            </a:r>
            <a:r>
              <a:rPr lang="en-GB">
                <a:solidFill>
                  <a:srgbClr val="0000CD"/>
                </a:solidFill>
              </a:rPr>
              <a:t>&lt;</a:t>
            </a:r>
            <a:r>
              <a:rPr lang="en-GB">
                <a:solidFill>
                  <a:srgbClr val="A52A2A"/>
                </a:solidFill>
              </a:rPr>
              <a:t>/h1</a:t>
            </a:r>
            <a:r>
              <a:rPr lang="en-GB">
                <a:solidFill>
                  <a:srgbClr val="0000CD"/>
                </a:solidFill>
              </a:rPr>
              <a:t>&gt;</a:t>
            </a:r>
            <a:endParaRPr>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0000CD"/>
                </a:solidFill>
              </a:rPr>
              <a:t>&lt;</a:t>
            </a:r>
            <a:r>
              <a:rPr lang="en-GB">
                <a:solidFill>
                  <a:srgbClr val="A52A2A"/>
                </a:solidFill>
              </a:rPr>
              <a:t>div</a:t>
            </a:r>
            <a:r>
              <a:rPr lang="en-GB">
                <a:solidFill>
                  <a:srgbClr val="FF0000"/>
                </a:solidFill>
              </a:rPr>
              <a:t> class</a:t>
            </a:r>
            <a:r>
              <a:rPr lang="en-GB">
                <a:solidFill>
                  <a:srgbClr val="0000CD"/>
                </a:solidFill>
              </a:rPr>
              <a:t>="</a:t>
            </a:r>
            <a:r>
              <a:rPr lang="en-GB">
                <a:solidFill>
                  <a:srgbClr val="0000FF"/>
                </a:solidFill>
                <a:latin typeface="Didact Gothic"/>
                <a:ea typeface="Didact Gothic"/>
                <a:cs typeface="Didact Gothic"/>
                <a:sym typeface="Didact Gothic"/>
              </a:rPr>
              <a:t>container</a:t>
            </a:r>
            <a:r>
              <a:rPr lang="en-GB">
                <a:solidFill>
                  <a:srgbClr val="0000CD"/>
                </a:solidFill>
              </a:rPr>
              <a:t>"&gt;</a:t>
            </a:r>
            <a:endParaRPr>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&lt;h2&gt;</a:t>
            </a:r>
            <a:r>
              <a:rPr lang="en-GB"/>
              <a:t>Tabla Básica</a:t>
            </a:r>
            <a:r>
              <a:rPr lang="en-GB">
                <a:solidFill>
                  <a:srgbClr val="980000"/>
                </a:solidFill>
              </a:rPr>
              <a:t>&lt;/h2&gt;</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&lt;p&gt;</a:t>
            </a:r>
            <a:r>
              <a:rPr lang="en-GB"/>
              <a:t>La clase .table agrega un estilo básico (relleno ligero y solo divisores horizontales) a una tabla:</a:t>
            </a:r>
            <a:r>
              <a:rPr lang="en-GB">
                <a:solidFill>
                  <a:srgbClr val="980000"/>
                </a:solidFill>
              </a:rPr>
              <a:t>&lt;/p&gt;       	 </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&lt;table </a:t>
            </a:r>
            <a:r>
              <a:rPr lang="en-GB">
                <a:solidFill>
                  <a:srgbClr val="FF0000"/>
                </a:solidFill>
              </a:rPr>
              <a:t>class</a:t>
            </a:r>
            <a:r>
              <a:rPr lang="en-GB">
                <a:solidFill>
                  <a:srgbClr val="980000"/>
                </a:solidFill>
              </a:rPr>
              <a:t>="</a:t>
            </a:r>
            <a:r>
              <a:rPr lang="en-GB">
                <a:solidFill>
                  <a:srgbClr val="0000FF"/>
                </a:solidFill>
              </a:rPr>
              <a:t>table</a:t>
            </a:r>
            <a:r>
              <a:rPr lang="en-GB">
                <a:solidFill>
                  <a:srgbClr val="980000"/>
                </a:solidFill>
              </a:rPr>
              <a:t>"&gt;</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&lt;/table&gt;</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0000CD"/>
                </a:solidFill>
              </a:rPr>
              <a:t>&lt;</a:t>
            </a:r>
            <a:r>
              <a:rPr lang="en-GB">
                <a:solidFill>
                  <a:srgbClr val="A52A2A"/>
                </a:solidFill>
              </a:rPr>
              <a:t>/div</a:t>
            </a:r>
            <a:r>
              <a:rPr lang="en-GB">
                <a:solidFill>
                  <a:srgbClr val="0000CD"/>
                </a:solidFill>
              </a:rPr>
              <a:t>&gt;</a:t>
            </a:r>
            <a:endParaRPr>
              <a:solidFill>
                <a:srgbClr val="0000CD"/>
              </a:solidFill>
            </a:endParaRPr>
          </a:p>
        </p:txBody>
      </p:sp>
      <p:pic>
        <p:nvPicPr>
          <p:cNvPr id="551" name="Google Shape;551;p72"/>
          <p:cNvPicPr preferRelativeResize="0"/>
          <p:nvPr/>
        </p:nvPicPr>
        <p:blipFill>
          <a:blip r:embed="rId4">
            <a:alphaModFix/>
          </a:blip>
          <a:stretch>
            <a:fillRect/>
          </a:stretch>
        </p:blipFill>
        <p:spPr>
          <a:xfrm>
            <a:off x="686800" y="1461615"/>
            <a:ext cx="3719556" cy="347158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7" name="Google Shape;557;p73"/>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8" name="Google Shape;558;p73"/>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n-GB" sz="1800">
                <a:solidFill>
                  <a:schemeClr val="dk1"/>
                </a:solidFill>
                <a:highlight>
                  <a:srgbClr val="E0FF00"/>
                </a:highlight>
                <a:latin typeface="Helvetica Neue Light"/>
                <a:ea typeface="Helvetica Neue Light"/>
                <a:cs typeface="Helvetica Neue Light"/>
                <a:sym typeface="Helvetica Neue Light"/>
              </a:rPr>
              <a:t>.form-control</a:t>
            </a:r>
            <a:r>
              <a:rPr lang="en-GB" sz="1800">
                <a:solidFill>
                  <a:schemeClr val="dk1"/>
                </a:solidFill>
                <a:latin typeface="Helvetica Neue Light"/>
                <a:ea typeface="Helvetica Neue Light"/>
                <a:cs typeface="Helvetica Neue Light"/>
                <a:sym typeface="Helvetica Neue Light"/>
              </a:rPr>
              <a:t> a los elementos </a:t>
            </a:r>
            <a:r>
              <a:rPr b="1" lang="en-GB" sz="1800">
                <a:solidFill>
                  <a:schemeClr val="dk1"/>
                </a:solidFill>
                <a:latin typeface="Helvetica Neue"/>
                <a:ea typeface="Helvetica Neue"/>
                <a:cs typeface="Helvetica Neue"/>
                <a:sym typeface="Helvetica Neue"/>
              </a:rPr>
              <a:t>&lt;input&gt;</a:t>
            </a:r>
            <a:r>
              <a:rPr lang="en-GB" sz="1800">
                <a:solidFill>
                  <a:schemeClr val="dk1"/>
                </a:solidFill>
                <a:latin typeface="Helvetica Neue Light"/>
                <a:ea typeface="Helvetica Neue Light"/>
                <a:cs typeface="Helvetica Neue Light"/>
                <a:sym typeface="Helvetica Neue Light"/>
              </a:rPr>
              <a:t>, </a:t>
            </a:r>
            <a:r>
              <a:rPr b="1" lang="en-GB" sz="1800">
                <a:solidFill>
                  <a:schemeClr val="dk1"/>
                </a:solidFill>
                <a:latin typeface="Helvetica Neue"/>
                <a:ea typeface="Helvetica Neue"/>
                <a:cs typeface="Helvetica Neue"/>
                <a:sym typeface="Helvetica Neue"/>
              </a:rPr>
              <a:t>&lt;textarea&gt;</a:t>
            </a:r>
            <a:r>
              <a:rPr lang="en-GB" sz="1800">
                <a:solidFill>
                  <a:schemeClr val="dk1"/>
                </a:solidFill>
                <a:latin typeface="Helvetica Neue Light"/>
                <a:ea typeface="Helvetica Neue Light"/>
                <a:cs typeface="Helvetica Neue Light"/>
                <a:sym typeface="Helvetica Neue Light"/>
              </a:rPr>
              <a:t> y </a:t>
            </a:r>
            <a:r>
              <a:rPr b="1" lang="en-GB" sz="1800">
                <a:solidFill>
                  <a:schemeClr val="dk1"/>
                </a:solidFill>
                <a:latin typeface="Helvetica Neue"/>
                <a:ea typeface="Helvetica Neue"/>
                <a:cs typeface="Helvetica Neue"/>
                <a:sym typeface="Helvetica Neue"/>
              </a:rPr>
              <a:t>&lt;select&gt;</a:t>
            </a:r>
            <a:r>
              <a:rPr lang="en-GB" sz="1800">
                <a:solidFill>
                  <a:schemeClr val="dk1"/>
                </a:solidFill>
                <a:latin typeface="Helvetica Neue Light"/>
                <a:ea typeface="Helvetica Neue Light"/>
                <a:cs typeface="Helvetica Neue Light"/>
                <a:sym typeface="Helvetica Neue Light"/>
              </a:rPr>
              <a:t>, su anchura se establece a </a:t>
            </a:r>
            <a:r>
              <a:rPr i="1" lang="en-GB" sz="1800">
                <a:solidFill>
                  <a:schemeClr val="dk1"/>
                </a:solidFill>
                <a:latin typeface="Helvetica Neue Light"/>
                <a:ea typeface="Helvetica Neue Light"/>
                <a:cs typeface="Helvetica Neue Light"/>
                <a:sym typeface="Helvetica Neue Light"/>
              </a:rPr>
              <a:t>width: 100%</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Si quieres optimizar el espaciado, utiliza la clase </a:t>
            </a:r>
            <a:r>
              <a:rPr i="1" lang="en-GB" sz="1800">
                <a:solidFill>
                  <a:schemeClr val="dk1"/>
                </a:solidFill>
                <a:highlight>
                  <a:srgbClr val="E0FF00"/>
                </a:highlight>
                <a:latin typeface="Helvetica Neue Light"/>
                <a:ea typeface="Helvetica Neue Light"/>
                <a:cs typeface="Helvetica Neue Light"/>
                <a:sym typeface="Helvetica Neue Light"/>
              </a:rPr>
              <a:t>.form-group</a:t>
            </a:r>
            <a:r>
              <a:rPr lang="en-GB" sz="1800">
                <a:solidFill>
                  <a:schemeClr val="dk1"/>
                </a:solidFill>
                <a:latin typeface="Helvetica Neue Light"/>
                <a:ea typeface="Helvetica Neue Light"/>
                <a:cs typeface="Helvetica Neue Light"/>
                <a:sym typeface="Helvetica Neue Light"/>
              </a:rPr>
              <a:t> para encerrar cada campo de formulario con su </a:t>
            </a:r>
            <a:r>
              <a:rPr b="1" lang="en-GB" sz="1800">
                <a:solidFill>
                  <a:schemeClr val="dk1"/>
                </a:solidFill>
                <a:latin typeface="Helvetica Neue"/>
                <a:ea typeface="Helvetica Neue"/>
                <a:cs typeface="Helvetica Neue"/>
                <a:sym typeface="Helvetica Neue"/>
              </a:rPr>
              <a:t>&lt;label&gt;</a:t>
            </a:r>
            <a:r>
              <a:rPr lang="en-GB"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4" name="Google Shape;564;p74"/>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65" name="Google Shape;565;p74"/>
          <p:cNvSpPr txBox="1"/>
          <p:nvPr/>
        </p:nvSpPr>
        <p:spPr>
          <a:xfrm>
            <a:off x="4590775" y="246700"/>
            <a:ext cx="4392300" cy="4743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A52A2A"/>
                </a:solidFill>
                <a:latin typeface="Didact Gothic"/>
                <a:ea typeface="Didact Gothic"/>
                <a:cs typeface="Didact Gothic"/>
                <a:sym typeface="Didact Gothic"/>
              </a:rPr>
              <a:t>h1</a:t>
            </a:r>
            <a:r>
              <a:rPr lang="en-GB">
                <a:solidFill>
                  <a:srgbClr val="0000CD"/>
                </a:solidFill>
                <a:latin typeface="Didact Gothic"/>
                <a:ea typeface="Didact Gothic"/>
                <a:cs typeface="Didact Gothic"/>
                <a:sym typeface="Didact Gothic"/>
              </a:rPr>
              <a:t>&gt;</a:t>
            </a:r>
            <a:r>
              <a:rPr lang="en-GB">
                <a:solidFill>
                  <a:schemeClr val="dk1"/>
                </a:solidFill>
                <a:latin typeface="Didact Gothic"/>
                <a:ea typeface="Didact Gothic"/>
                <a:cs typeface="Didact Gothic"/>
                <a:sym typeface="Didact Gothic"/>
              </a:rPr>
              <a:t>Título Principal</a:t>
            </a:r>
            <a:r>
              <a:rPr lang="en-GB">
                <a:solidFill>
                  <a:srgbClr val="0000CD"/>
                </a:solidFill>
                <a:latin typeface="Didact Gothic"/>
                <a:ea typeface="Didact Gothic"/>
                <a:cs typeface="Didact Gothic"/>
                <a:sym typeface="Didact Gothic"/>
              </a:rPr>
              <a:t>&lt;</a:t>
            </a:r>
            <a:r>
              <a:rPr lang="en-GB">
                <a:solidFill>
                  <a:srgbClr val="A52A2A"/>
                </a:solidFill>
                <a:latin typeface="Didact Gothic"/>
                <a:ea typeface="Didact Gothic"/>
                <a:cs typeface="Didact Gothic"/>
                <a:sym typeface="Didact Gothic"/>
              </a:rPr>
              <a:t>/h1</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A52A2A"/>
                </a:solidFill>
                <a:latin typeface="Didact Gothic"/>
                <a:ea typeface="Didact Gothic"/>
                <a:cs typeface="Didact Gothic"/>
                <a:sym typeface="Didact Gothic"/>
              </a:rPr>
              <a:t>div</a:t>
            </a:r>
            <a:r>
              <a:rPr lang="en-GB">
                <a:solidFill>
                  <a:srgbClr val="FF0000"/>
                </a:solidFill>
                <a:latin typeface="Didact Gothic"/>
                <a:ea typeface="Didact Gothic"/>
                <a:cs typeface="Didact Gothic"/>
                <a:sym typeface="Didact Gothic"/>
              </a:rPr>
              <a:t> class</a:t>
            </a:r>
            <a:r>
              <a:rPr lang="en-GB">
                <a:solidFill>
                  <a:srgbClr val="0000CD"/>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container</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&lt;h2&gt;</a:t>
            </a:r>
            <a:r>
              <a:rPr lang="en-GB">
                <a:latin typeface="Didact Gothic"/>
                <a:ea typeface="Didact Gothic"/>
                <a:cs typeface="Didact Gothic"/>
                <a:sym typeface="Didact Gothic"/>
              </a:rPr>
              <a:t>Formulario Básico</a:t>
            </a:r>
            <a:r>
              <a:rPr lang="en-GB">
                <a:solidFill>
                  <a:srgbClr val="980000"/>
                </a:solidFill>
                <a:latin typeface="Didact Gothic"/>
                <a:ea typeface="Didact Gothic"/>
                <a:cs typeface="Didact Gothic"/>
                <a:sym typeface="Didact Gothic"/>
              </a:rPr>
              <a:t>&lt;/h2&gt;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&lt;form </a:t>
            </a:r>
            <a:r>
              <a:rPr lang="en-GB">
                <a:solidFill>
                  <a:srgbClr val="FF0000"/>
                </a:solidFill>
                <a:latin typeface="Didact Gothic"/>
                <a:ea typeface="Didact Gothic"/>
                <a:cs typeface="Didact Gothic"/>
                <a:sym typeface="Didact Gothic"/>
              </a:rPr>
              <a:t>action</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a:t>
            </a:r>
            <a:r>
              <a:rPr lang="en-GB">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&lt;div </a:t>
            </a:r>
            <a:r>
              <a:rPr lang="en-GB">
                <a:solidFill>
                  <a:srgbClr val="FF0000"/>
                </a:solidFill>
                <a:latin typeface="Didact Gothic"/>
                <a:ea typeface="Didact Gothic"/>
                <a:cs typeface="Didact Gothic"/>
                <a:sym typeface="Didact Gothic"/>
              </a:rPr>
              <a:t>class</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form-group</a:t>
            </a:r>
            <a:r>
              <a:rPr lang="en-GB">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&lt;label </a:t>
            </a:r>
            <a:r>
              <a:rPr lang="en-GB">
                <a:solidFill>
                  <a:srgbClr val="0000FF"/>
                </a:solidFill>
                <a:latin typeface="Didact Gothic"/>
                <a:ea typeface="Didact Gothic"/>
                <a:cs typeface="Didact Gothic"/>
                <a:sym typeface="Didact Gothic"/>
              </a:rPr>
              <a:t>for</a:t>
            </a:r>
            <a:r>
              <a:rPr lang="en-GB">
                <a:solidFill>
                  <a:srgbClr val="980000"/>
                </a:solidFill>
                <a:latin typeface="Didact Gothic"/>
                <a:ea typeface="Didact Gothic"/>
                <a:cs typeface="Didact Gothic"/>
                <a:sym typeface="Didact Gothic"/>
              </a:rPr>
              <a:t>="</a:t>
            </a:r>
            <a:r>
              <a:rPr lang="en-GB">
                <a:solidFill>
                  <a:srgbClr val="FF0000"/>
                </a:solidFill>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"&gt;</a:t>
            </a:r>
            <a:r>
              <a:rPr lang="en-GB">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:&lt;/label&gt;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&lt;input </a:t>
            </a:r>
            <a:r>
              <a:rPr lang="en-GB">
                <a:solidFill>
                  <a:srgbClr val="FF0000"/>
                </a:solidFill>
                <a:latin typeface="Didact Gothic"/>
                <a:ea typeface="Didact Gothic"/>
                <a:cs typeface="Didact Gothic"/>
                <a:sym typeface="Didact Gothic"/>
              </a:rPr>
              <a:t>type</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class</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form-control</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id</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placeholder</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Ingrese email</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name</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&lt;/div&gt;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submit</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class</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btn btn-default"</a:t>
            </a:r>
            <a:r>
              <a:rPr lang="en-GB">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latin typeface="Didact Gothic"/>
                <a:ea typeface="Didact Gothic"/>
                <a:cs typeface="Didact Gothic"/>
                <a:sym typeface="Didact Gothic"/>
              </a:rPr>
              <a:t>                Ingresar</a:t>
            </a:r>
            <a:endParaRPr>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&lt;/button&gt;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&lt;/form&gt;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A52A2A"/>
                </a:solidFill>
                <a:latin typeface="Didact Gothic"/>
                <a:ea typeface="Didact Gothic"/>
                <a:cs typeface="Didact Gothic"/>
                <a:sym typeface="Didact Gothic"/>
              </a:rPr>
              <a:t>/div</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p:txBody>
      </p:sp>
      <p:pic>
        <p:nvPicPr>
          <p:cNvPr id="566" name="Google Shape;566;p74"/>
          <p:cNvPicPr preferRelativeResize="0"/>
          <p:nvPr/>
        </p:nvPicPr>
        <p:blipFill>
          <a:blip r:embed="rId4">
            <a:alphaModFix/>
          </a:blip>
          <a:stretch>
            <a:fillRect/>
          </a:stretch>
        </p:blipFill>
        <p:spPr>
          <a:xfrm>
            <a:off x="609325" y="1461615"/>
            <a:ext cx="3981450" cy="3190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2" name="Google Shape;572;p75"/>
          <p:cNvSpPr txBox="1"/>
          <p:nvPr/>
        </p:nvSpPr>
        <p:spPr>
          <a:xfrm>
            <a:off x="1077400" y="24670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73" name="Google Shape;573;p75"/>
          <p:cNvSpPr txBox="1"/>
          <p:nvPr/>
        </p:nvSpPr>
        <p:spPr>
          <a:xfrm>
            <a:off x="4481875" y="1367125"/>
            <a:ext cx="4392300" cy="3431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&lt;</a:t>
            </a:r>
            <a:r>
              <a:rPr lang="en-GB" sz="1800">
                <a:solidFill>
                  <a:srgbClr val="A52A2A"/>
                </a:solidFill>
                <a:latin typeface="Didact Gothic"/>
                <a:ea typeface="Didact Gothic"/>
                <a:cs typeface="Didact Gothic"/>
                <a:sym typeface="Didact Gothic"/>
              </a:rPr>
              <a:t>img</a:t>
            </a:r>
            <a:r>
              <a:rPr lang="en-GB" sz="1800">
                <a:solidFill>
                  <a:srgbClr val="FF0000"/>
                </a:solidFill>
                <a:latin typeface="Didact Gothic"/>
                <a:ea typeface="Didact Gothic"/>
                <a:cs typeface="Didact Gothic"/>
                <a:sym typeface="Didact Gothic"/>
              </a:rPr>
              <a:t> src</a:t>
            </a:r>
            <a:r>
              <a:rPr lang="en-GB" sz="1800">
                <a:solidFill>
                  <a:srgbClr val="0000CD"/>
                </a:solidFill>
                <a:latin typeface="Didact Gothic"/>
                <a:ea typeface="Didact Gothic"/>
                <a:cs typeface="Didact Gothic"/>
                <a:sym typeface="Didact Gothic"/>
              </a:rPr>
              <a:t>="obelisco.jpg"</a:t>
            </a:r>
            <a:r>
              <a:rPr lang="en-GB" sz="1800">
                <a:solidFill>
                  <a:srgbClr val="FF0000"/>
                </a:solidFill>
                <a:latin typeface="Didact Gothic"/>
                <a:ea typeface="Didact Gothic"/>
                <a:cs typeface="Didact Gothic"/>
                <a:sym typeface="Didact Gothic"/>
              </a:rPr>
              <a:t> class</a:t>
            </a:r>
            <a:r>
              <a:rPr lang="en-GB" sz="1800">
                <a:solidFill>
                  <a:srgbClr val="0000CD"/>
                </a:solidFill>
                <a:latin typeface="Didact Gothic"/>
                <a:ea typeface="Didact Gothic"/>
                <a:cs typeface="Didact Gothic"/>
                <a:sym typeface="Didact Gothic"/>
              </a:rPr>
              <a:t>="img-rounded"</a:t>
            </a:r>
            <a:r>
              <a:rPr lang="en-GB" sz="1800">
                <a:solidFill>
                  <a:srgbClr val="FF0000"/>
                </a:solidFill>
                <a:latin typeface="Didact Gothic"/>
                <a:ea typeface="Didact Gothic"/>
                <a:cs typeface="Didact Gothic"/>
                <a:sym typeface="Didact Gothic"/>
              </a:rPr>
              <a:t> alt</a:t>
            </a:r>
            <a:r>
              <a:rPr lang="en-GB" sz="1800">
                <a:solidFill>
                  <a:srgbClr val="0000CD"/>
                </a:solidFill>
                <a:latin typeface="Didact Gothic"/>
                <a:ea typeface="Didact Gothic"/>
                <a:cs typeface="Didact Gothic"/>
                <a:sym typeface="Didact Gothic"/>
              </a:rPr>
              <a:t>="Obelisco BsAs"&gt;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&lt;</a:t>
            </a:r>
            <a:r>
              <a:rPr lang="en-GB" sz="1800">
                <a:solidFill>
                  <a:srgbClr val="A52A2A"/>
                </a:solidFill>
                <a:latin typeface="Didact Gothic"/>
                <a:ea typeface="Didact Gothic"/>
                <a:cs typeface="Didact Gothic"/>
                <a:sym typeface="Didact Gothic"/>
              </a:rPr>
              <a:t>img</a:t>
            </a:r>
            <a:r>
              <a:rPr lang="en-GB" sz="1800">
                <a:solidFill>
                  <a:srgbClr val="FF0000"/>
                </a:solidFill>
                <a:latin typeface="Didact Gothic"/>
                <a:ea typeface="Didact Gothic"/>
                <a:cs typeface="Didact Gothic"/>
                <a:sym typeface="Didact Gothic"/>
              </a:rPr>
              <a:t> src</a:t>
            </a:r>
            <a:r>
              <a:rPr lang="en-GB" sz="1800">
                <a:solidFill>
                  <a:srgbClr val="0000CD"/>
                </a:solidFill>
                <a:latin typeface="Didact Gothic"/>
                <a:ea typeface="Didact Gothic"/>
                <a:cs typeface="Didact Gothic"/>
                <a:sym typeface="Didact Gothic"/>
              </a:rPr>
              <a:t>="obelisco.jpg"</a:t>
            </a:r>
            <a:r>
              <a:rPr lang="en-GB" sz="1800">
                <a:solidFill>
                  <a:srgbClr val="FF0000"/>
                </a:solidFill>
                <a:latin typeface="Didact Gothic"/>
                <a:ea typeface="Didact Gothic"/>
                <a:cs typeface="Didact Gothic"/>
                <a:sym typeface="Didact Gothic"/>
              </a:rPr>
              <a:t> class</a:t>
            </a:r>
            <a:r>
              <a:rPr lang="en-GB" sz="1800">
                <a:solidFill>
                  <a:srgbClr val="0000CD"/>
                </a:solidFill>
                <a:latin typeface="Didact Gothic"/>
                <a:ea typeface="Didact Gothic"/>
                <a:cs typeface="Didact Gothic"/>
                <a:sym typeface="Didact Gothic"/>
              </a:rPr>
              <a:t>="img-circle"</a:t>
            </a:r>
            <a:r>
              <a:rPr lang="en-GB" sz="1800">
                <a:solidFill>
                  <a:srgbClr val="FF0000"/>
                </a:solidFill>
                <a:latin typeface="Didact Gothic"/>
                <a:ea typeface="Didact Gothic"/>
                <a:cs typeface="Didact Gothic"/>
                <a:sym typeface="Didact Gothic"/>
              </a:rPr>
              <a:t> alt</a:t>
            </a:r>
            <a:r>
              <a:rPr lang="en-GB" sz="1800">
                <a:solidFill>
                  <a:srgbClr val="0000CD"/>
                </a:solidFill>
                <a:latin typeface="Didact Gothic"/>
                <a:ea typeface="Didact Gothic"/>
                <a:cs typeface="Didact Gothic"/>
                <a:sym typeface="Didact Gothic"/>
              </a:rPr>
              <a:t>="Obelisco BsAs"&gt;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&lt;</a:t>
            </a:r>
            <a:r>
              <a:rPr lang="en-GB" sz="1800">
                <a:solidFill>
                  <a:srgbClr val="A52A2A"/>
                </a:solidFill>
                <a:latin typeface="Didact Gothic"/>
                <a:ea typeface="Didact Gothic"/>
                <a:cs typeface="Didact Gothic"/>
                <a:sym typeface="Didact Gothic"/>
              </a:rPr>
              <a:t>img</a:t>
            </a:r>
            <a:r>
              <a:rPr lang="en-GB" sz="1800">
                <a:solidFill>
                  <a:srgbClr val="FF0000"/>
                </a:solidFill>
                <a:latin typeface="Didact Gothic"/>
                <a:ea typeface="Didact Gothic"/>
                <a:cs typeface="Didact Gothic"/>
                <a:sym typeface="Didact Gothic"/>
              </a:rPr>
              <a:t> src</a:t>
            </a:r>
            <a:r>
              <a:rPr lang="en-GB" sz="1800">
                <a:solidFill>
                  <a:srgbClr val="0000CD"/>
                </a:solidFill>
                <a:latin typeface="Didact Gothic"/>
                <a:ea typeface="Didact Gothic"/>
                <a:cs typeface="Didact Gothic"/>
                <a:sym typeface="Didact Gothic"/>
              </a:rPr>
              <a:t>="obelisco.jpg"</a:t>
            </a:r>
            <a:r>
              <a:rPr lang="en-GB" sz="1800">
                <a:solidFill>
                  <a:srgbClr val="FF0000"/>
                </a:solidFill>
                <a:latin typeface="Didact Gothic"/>
                <a:ea typeface="Didact Gothic"/>
                <a:cs typeface="Didact Gothic"/>
                <a:sym typeface="Didact Gothic"/>
              </a:rPr>
              <a:t> class</a:t>
            </a:r>
            <a:r>
              <a:rPr lang="en-GB" sz="1800">
                <a:solidFill>
                  <a:srgbClr val="0000CD"/>
                </a:solidFill>
                <a:latin typeface="Didact Gothic"/>
                <a:ea typeface="Didact Gothic"/>
                <a:cs typeface="Didact Gothic"/>
                <a:sym typeface="Didact Gothic"/>
              </a:rPr>
              <a:t>="img-thumbnail"</a:t>
            </a:r>
            <a:r>
              <a:rPr lang="en-GB" sz="1800">
                <a:solidFill>
                  <a:srgbClr val="FF0000"/>
                </a:solidFill>
                <a:latin typeface="Didact Gothic"/>
                <a:ea typeface="Didact Gothic"/>
                <a:cs typeface="Didact Gothic"/>
                <a:sym typeface="Didact Gothic"/>
              </a:rPr>
              <a:t> alt</a:t>
            </a:r>
            <a:r>
              <a:rPr lang="en-GB" sz="1800">
                <a:solidFill>
                  <a:srgbClr val="0000CD"/>
                </a:solidFill>
                <a:latin typeface="Didact Gothic"/>
                <a:ea typeface="Didact Gothic"/>
                <a:cs typeface="Didact Gothic"/>
                <a:sym typeface="Didact Gothic"/>
              </a:rPr>
              <a:t>="Obelisco BsAs"&gt;</a:t>
            </a:r>
            <a:endParaRPr sz="1800">
              <a:latin typeface="Didact Gothic"/>
              <a:ea typeface="Didact Gothic"/>
              <a:cs typeface="Didact Gothic"/>
              <a:sym typeface="Didact Gothic"/>
            </a:endParaRPr>
          </a:p>
        </p:txBody>
      </p:sp>
      <p:sp>
        <p:nvSpPr>
          <p:cNvPr id="574" name="Google Shape;574;p75"/>
          <p:cNvSpPr txBox="1"/>
          <p:nvPr/>
        </p:nvSpPr>
        <p:spPr>
          <a:xfrm>
            <a:off x="4525375" y="559350"/>
            <a:ext cx="4152900" cy="843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75" name="Google Shape;575;p75"/>
          <p:cNvPicPr preferRelativeResize="0"/>
          <p:nvPr/>
        </p:nvPicPr>
        <p:blipFill>
          <a:blip r:embed="rId4">
            <a:alphaModFix/>
          </a:blip>
          <a:stretch>
            <a:fillRect/>
          </a:stretch>
        </p:blipFill>
        <p:spPr>
          <a:xfrm>
            <a:off x="419075" y="2248323"/>
            <a:ext cx="1970835" cy="1456450"/>
          </a:xfrm>
          <a:prstGeom prst="rect">
            <a:avLst/>
          </a:prstGeom>
          <a:noFill/>
          <a:ln>
            <a:noFill/>
          </a:ln>
        </p:spPr>
      </p:pic>
      <p:pic>
        <p:nvPicPr>
          <p:cNvPr id="576" name="Google Shape;576;p75"/>
          <p:cNvPicPr preferRelativeResize="0"/>
          <p:nvPr/>
        </p:nvPicPr>
        <p:blipFill>
          <a:blip r:embed="rId5">
            <a:alphaModFix/>
          </a:blip>
          <a:stretch>
            <a:fillRect/>
          </a:stretch>
        </p:blipFill>
        <p:spPr>
          <a:xfrm>
            <a:off x="2329450" y="3258350"/>
            <a:ext cx="1987700" cy="1540468"/>
          </a:xfrm>
          <a:prstGeom prst="rect">
            <a:avLst/>
          </a:prstGeom>
          <a:noFill/>
          <a:ln>
            <a:noFill/>
          </a:ln>
        </p:spPr>
      </p:pic>
      <p:pic>
        <p:nvPicPr>
          <p:cNvPr id="577" name="Google Shape;577;p75"/>
          <p:cNvPicPr preferRelativeResize="0"/>
          <p:nvPr/>
        </p:nvPicPr>
        <p:blipFill>
          <a:blip r:embed="rId6">
            <a:alphaModFix/>
          </a:blip>
          <a:stretch>
            <a:fillRect/>
          </a:stretch>
        </p:blipFill>
        <p:spPr>
          <a:xfrm>
            <a:off x="2389900" y="1312546"/>
            <a:ext cx="1866800" cy="1456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31"/>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135" name="Google Shape;135;p31"/>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12</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36" name="Google Shape;136;p3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81" name="Shape 581"/>
        <p:cNvGrpSpPr/>
        <p:nvPr/>
      </p:nvGrpSpPr>
      <p:grpSpPr>
        <a:xfrm>
          <a:off x="0" y="0"/>
          <a:ext cx="0" cy="0"/>
          <a:chOff x="0" y="0"/>
          <a:chExt cx="0" cy="0"/>
        </a:xfrm>
      </p:grpSpPr>
      <p:pic>
        <p:nvPicPr>
          <p:cNvPr id="582" name="Google Shape;582;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3" name="Google Shape;583;p76"/>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GB"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n-GB" sz="24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400">
              <a:latin typeface="Helvetica Neue Light"/>
              <a:ea typeface="Helvetica Neue Light"/>
              <a:cs typeface="Helvetica Neue Light"/>
              <a:sym typeface="Helvetica Neue Light"/>
            </a:endParaRPr>
          </a:p>
        </p:txBody>
      </p:sp>
      <p:pic>
        <p:nvPicPr>
          <p:cNvPr id="584" name="Google Shape;584;p76"/>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0" name="Google Shape;590;p77"/>
          <p:cNvSpPr txBox="1"/>
          <p:nvPr/>
        </p:nvSpPr>
        <p:spPr>
          <a:xfrm>
            <a:off x="643801" y="-1825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91" name="Google Shape;591;p77"/>
          <p:cNvSpPr txBox="1"/>
          <p:nvPr/>
        </p:nvSpPr>
        <p:spPr>
          <a:xfrm>
            <a:off x="3749575" y="828900"/>
            <a:ext cx="5241900" cy="3792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&lt;div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&lt;button </a:t>
            </a:r>
            <a:r>
              <a:rPr lang="en-GB" sz="1600">
                <a:solidFill>
                  <a:srgbClr val="FF0000"/>
                </a:solidFill>
                <a:latin typeface="Didact Gothic"/>
                <a:ea typeface="Didact Gothic"/>
                <a:cs typeface="Didact Gothic"/>
                <a:sym typeface="Didact Gothic"/>
              </a:rPr>
              <a:t>type</a:t>
            </a:r>
            <a:r>
              <a:rPr lang="en-GB" sz="1600">
                <a:solidFill>
                  <a:srgbClr val="0000CD"/>
                </a:solidFill>
                <a:latin typeface="Didact Gothic"/>
                <a:ea typeface="Didact Gothic"/>
                <a:cs typeface="Didact Gothic"/>
                <a:sym typeface="Didact Gothic"/>
              </a:rPr>
              <a:t>="button"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="btn btn-primary dropdown-toggle" </a:t>
            </a:r>
            <a:r>
              <a:rPr lang="en-GB" sz="1600">
                <a:solidFill>
                  <a:srgbClr val="FF0000"/>
                </a:solidFill>
                <a:latin typeface="Didact Gothic"/>
                <a:ea typeface="Didact Gothic"/>
                <a:cs typeface="Didact Gothic"/>
                <a:sym typeface="Didact Gothic"/>
              </a:rPr>
              <a:t>data-toggle</a:t>
            </a:r>
            <a:r>
              <a:rPr lang="en-GB" sz="1600">
                <a:solidFill>
                  <a:srgbClr val="0000CD"/>
                </a:solidFill>
                <a:latin typeface="Didact Gothic"/>
                <a:ea typeface="Didact Gothic"/>
                <a:cs typeface="Didact Gothic"/>
                <a:sym typeface="Didact Gothic"/>
              </a:rPr>
              <a:t>="dropdown"&gt;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a:t>
            </a:r>
            <a:r>
              <a:rPr lang="en-GB" sz="1600">
                <a:latin typeface="Didact Gothic"/>
                <a:ea typeface="Didact Gothic"/>
                <a:cs typeface="Didact Gothic"/>
                <a:sym typeface="Didact Gothic"/>
              </a:rPr>
              <a:t>Elige una opción:</a:t>
            </a:r>
            <a:endParaRPr sz="16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&lt;/button&gt;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&lt;div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="dropdown-menu"&gt;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&lt;a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="dropdown-item" </a:t>
            </a:r>
            <a:r>
              <a:rPr lang="en-GB" sz="1600">
                <a:solidFill>
                  <a:srgbClr val="FF0000"/>
                </a:solidFill>
                <a:latin typeface="Didact Gothic"/>
                <a:ea typeface="Didact Gothic"/>
                <a:cs typeface="Didact Gothic"/>
                <a:sym typeface="Didact Gothic"/>
              </a:rPr>
              <a:t>href</a:t>
            </a:r>
            <a:r>
              <a:rPr lang="en-GB" sz="1600">
                <a:solidFill>
                  <a:srgbClr val="0000CD"/>
                </a:solidFill>
                <a:latin typeface="Didact Gothic"/>
                <a:ea typeface="Didact Gothic"/>
                <a:cs typeface="Didact Gothic"/>
                <a:sym typeface="Didact Gothic"/>
              </a:rPr>
              <a:t>="#"&gt;</a:t>
            </a:r>
            <a:r>
              <a:rPr lang="en-GB" sz="1600">
                <a:latin typeface="Didact Gothic"/>
                <a:ea typeface="Didact Gothic"/>
                <a:cs typeface="Didact Gothic"/>
                <a:sym typeface="Didact Gothic"/>
              </a:rPr>
              <a:t>Opción uno</a:t>
            </a:r>
            <a:r>
              <a:rPr lang="en-GB" sz="1600">
                <a:solidFill>
                  <a:srgbClr val="0000CD"/>
                </a:solidFill>
                <a:latin typeface="Didact Gothic"/>
                <a:ea typeface="Didact Gothic"/>
                <a:cs typeface="Didact Gothic"/>
                <a:sym typeface="Didact Gothic"/>
              </a:rPr>
              <a:t>&lt;/a&gt;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&lt;a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="dropdown-item" </a:t>
            </a:r>
            <a:r>
              <a:rPr lang="en-GB" sz="1600">
                <a:solidFill>
                  <a:srgbClr val="FF0000"/>
                </a:solidFill>
                <a:latin typeface="Didact Gothic"/>
                <a:ea typeface="Didact Gothic"/>
                <a:cs typeface="Didact Gothic"/>
                <a:sym typeface="Didact Gothic"/>
              </a:rPr>
              <a:t>href</a:t>
            </a:r>
            <a:r>
              <a:rPr lang="en-GB" sz="1600">
                <a:solidFill>
                  <a:srgbClr val="0000CD"/>
                </a:solidFill>
                <a:latin typeface="Didact Gothic"/>
                <a:ea typeface="Didact Gothic"/>
                <a:cs typeface="Didact Gothic"/>
                <a:sym typeface="Didact Gothic"/>
              </a:rPr>
              <a:t>="#"&gt;</a:t>
            </a:r>
            <a:r>
              <a:rPr lang="en-GB" sz="1600">
                <a:latin typeface="Didact Gothic"/>
                <a:ea typeface="Didact Gothic"/>
                <a:cs typeface="Didact Gothic"/>
                <a:sym typeface="Didact Gothic"/>
              </a:rPr>
              <a:t>Opción dos</a:t>
            </a:r>
            <a:r>
              <a:rPr lang="en-GB" sz="1600">
                <a:solidFill>
                  <a:srgbClr val="0000CD"/>
                </a:solidFill>
                <a:latin typeface="Didact Gothic"/>
                <a:ea typeface="Didact Gothic"/>
                <a:cs typeface="Didact Gothic"/>
                <a:sym typeface="Didact Gothic"/>
              </a:rPr>
              <a:t>&lt;/a&gt;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&lt;a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="dropdown-item" </a:t>
            </a:r>
            <a:r>
              <a:rPr lang="en-GB" sz="1600">
                <a:solidFill>
                  <a:srgbClr val="FF0000"/>
                </a:solidFill>
                <a:latin typeface="Didact Gothic"/>
                <a:ea typeface="Didact Gothic"/>
                <a:cs typeface="Didact Gothic"/>
                <a:sym typeface="Didact Gothic"/>
              </a:rPr>
              <a:t>href</a:t>
            </a:r>
            <a:r>
              <a:rPr lang="en-GB" sz="1600">
                <a:solidFill>
                  <a:srgbClr val="0000CD"/>
                </a:solidFill>
                <a:latin typeface="Didact Gothic"/>
                <a:ea typeface="Didact Gothic"/>
                <a:cs typeface="Didact Gothic"/>
                <a:sym typeface="Didact Gothic"/>
              </a:rPr>
              <a:t>="#"&gt;</a:t>
            </a:r>
            <a:r>
              <a:rPr lang="en-GB" sz="1600">
                <a:latin typeface="Didact Gothic"/>
                <a:ea typeface="Didact Gothic"/>
                <a:cs typeface="Didact Gothic"/>
                <a:sym typeface="Didact Gothic"/>
              </a:rPr>
              <a:t>Opción tres</a:t>
            </a:r>
            <a:r>
              <a:rPr lang="en-GB" sz="1600">
                <a:solidFill>
                  <a:srgbClr val="0000CD"/>
                </a:solidFill>
                <a:latin typeface="Didact Gothic"/>
                <a:ea typeface="Didact Gothic"/>
                <a:cs typeface="Didact Gothic"/>
                <a:sym typeface="Didact Gothic"/>
              </a:rPr>
              <a:t>&lt;/a&gt;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&lt;/div&gt;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&lt;/div&gt;</a:t>
            </a:r>
            <a:endParaRPr sz="1600">
              <a:solidFill>
                <a:srgbClr val="0000CD"/>
              </a:solidFill>
              <a:latin typeface="Didact Gothic"/>
              <a:ea typeface="Didact Gothic"/>
              <a:cs typeface="Didact Gothic"/>
              <a:sym typeface="Didact Gothic"/>
            </a:endParaRPr>
          </a:p>
        </p:txBody>
      </p:sp>
      <p:pic>
        <p:nvPicPr>
          <p:cNvPr id="592" name="Google Shape;592;p77"/>
          <p:cNvPicPr preferRelativeResize="0"/>
          <p:nvPr/>
        </p:nvPicPr>
        <p:blipFill>
          <a:blip r:embed="rId4">
            <a:alphaModFix/>
          </a:blip>
          <a:stretch>
            <a:fillRect/>
          </a:stretch>
        </p:blipFill>
        <p:spPr>
          <a:xfrm>
            <a:off x="288825" y="1655955"/>
            <a:ext cx="3014025" cy="2450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8"/>
          <p:cNvSpPr txBox="1"/>
          <p:nvPr/>
        </p:nvSpPr>
        <p:spPr>
          <a:xfrm>
            <a:off x="3978175" y="75"/>
            <a:ext cx="52419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="btn-group-vertical"&gt; </a:t>
            </a:r>
            <a:r>
              <a:rPr lang="en-GB">
                <a:solidFill>
                  <a:srgbClr val="666666"/>
                </a:solidFill>
                <a:latin typeface="Didact Gothic"/>
                <a:ea typeface="Didact Gothic"/>
                <a:cs typeface="Didact Gothic"/>
                <a:sym typeface="Didact Gothic"/>
              </a:rPr>
              <a:t>&lt;!-- Agrupando botones verticalmente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&lt;h2&gt;</a:t>
            </a:r>
            <a:r>
              <a:rPr lang="en-GB">
                <a:latin typeface="Didact Gothic"/>
                <a:ea typeface="Didact Gothic"/>
                <a:cs typeface="Didact Gothic"/>
                <a:sym typeface="Didact Gothic"/>
              </a:rPr>
              <a:t>Estilo de Botones</a:t>
            </a:r>
            <a:r>
              <a:rPr lang="en-GB">
                <a:solidFill>
                  <a:srgbClr val="0000CD"/>
                </a:solidFill>
                <a:latin typeface="Didact Gothic"/>
                <a:ea typeface="Didact Gothic"/>
                <a:cs typeface="Didact Gothic"/>
                <a:sym typeface="Didact Gothic"/>
              </a:rPr>
              <a:t>&lt;/h2&gt;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="btn"&gt;</a:t>
            </a:r>
            <a:r>
              <a:rPr lang="en-GB">
                <a:latin typeface="Didact Gothic"/>
                <a:ea typeface="Didact Gothic"/>
                <a:cs typeface="Didact Gothic"/>
                <a:sym typeface="Didact Gothic"/>
              </a:rPr>
              <a:t>Básico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btn-primary"&gt;</a:t>
            </a:r>
            <a:r>
              <a:rPr lang="en-GB">
                <a:latin typeface="Didact Gothic"/>
                <a:ea typeface="Didact Gothic"/>
                <a:cs typeface="Didact Gothic"/>
                <a:sym typeface="Didact Gothic"/>
              </a:rPr>
              <a:t>Primario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btn-secondary"&gt;</a:t>
            </a:r>
            <a:r>
              <a:rPr lang="en-GB">
                <a:latin typeface="Didact Gothic"/>
                <a:ea typeface="Didact Gothic"/>
                <a:cs typeface="Didact Gothic"/>
                <a:sym typeface="Didact Gothic"/>
              </a:rPr>
              <a:t>Secundario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btn-success"&gt;</a:t>
            </a:r>
            <a:r>
              <a:rPr lang="en-GB">
                <a:latin typeface="Didact Gothic"/>
                <a:ea typeface="Didact Gothic"/>
                <a:cs typeface="Didact Gothic"/>
                <a:sym typeface="Didact Gothic"/>
              </a:rPr>
              <a:t>Exitoso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btn-info"&gt;</a:t>
            </a:r>
            <a:r>
              <a:rPr lang="en-GB">
                <a:latin typeface="Didact Gothic"/>
                <a:ea typeface="Didact Gothic"/>
                <a:cs typeface="Didact Gothic"/>
                <a:sym typeface="Didact Gothic"/>
              </a:rPr>
              <a:t>Info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btn-warning"&gt;</a:t>
            </a:r>
            <a:r>
              <a:rPr lang="en-GB">
                <a:latin typeface="Didact Gothic"/>
                <a:ea typeface="Didact Gothic"/>
                <a:cs typeface="Didact Gothic"/>
                <a:sym typeface="Didact Gothic"/>
              </a:rPr>
              <a:t>Advertencia</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btn-danger"&gt;</a:t>
            </a:r>
            <a:r>
              <a:rPr lang="en-GB">
                <a:latin typeface="Didact Gothic"/>
                <a:ea typeface="Didact Gothic"/>
                <a:cs typeface="Didact Gothic"/>
                <a:sym typeface="Didact Gothic"/>
              </a:rPr>
              <a:t>Peligroso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btn-dark"&gt;</a:t>
            </a:r>
            <a:r>
              <a:rPr lang="en-GB">
                <a:latin typeface="Didact Gothic"/>
                <a:ea typeface="Didact Gothic"/>
                <a:cs typeface="Didact Gothic"/>
                <a:sym typeface="Didact Gothic"/>
              </a:rPr>
              <a:t>Oscuro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btn-light"&gt;</a:t>
            </a:r>
            <a:r>
              <a:rPr lang="en-GB">
                <a:latin typeface="Didact Gothic"/>
                <a:ea typeface="Didact Gothic"/>
                <a:cs typeface="Didact Gothic"/>
                <a:sym typeface="Didact Gothic"/>
              </a:rPr>
              <a:t>Claro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btn-link"&gt;</a:t>
            </a:r>
            <a:r>
              <a:rPr lang="en-GB">
                <a:latin typeface="Didact Gothic"/>
                <a:ea typeface="Didact Gothic"/>
                <a:cs typeface="Didact Gothic"/>
                <a:sym typeface="Didact Gothic"/>
              </a:rPr>
              <a:t>Enlace</a:t>
            </a:r>
            <a:r>
              <a:rPr lang="en-GB">
                <a:solidFill>
                  <a:srgbClr val="0000CD"/>
                </a:solidFill>
                <a:latin typeface="Didact Gothic"/>
                <a:ea typeface="Didact Gothic"/>
                <a:cs typeface="Didact Gothic"/>
                <a:sym typeface="Didact Gothic"/>
              </a:rPr>
              <a:t>&lt;/button&gt; 	 </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&lt;/div&gt;</a:t>
            </a:r>
            <a:endParaRPr>
              <a:solidFill>
                <a:srgbClr val="0000CD"/>
              </a:solidFill>
              <a:latin typeface="Didact Gothic"/>
              <a:ea typeface="Didact Gothic"/>
              <a:cs typeface="Didact Gothic"/>
              <a:sym typeface="Didact Gothic"/>
            </a:endParaRPr>
          </a:p>
        </p:txBody>
      </p:sp>
      <p:pic>
        <p:nvPicPr>
          <p:cNvPr id="598" name="Google Shape;598;p7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9" name="Google Shape;599;p78"/>
          <p:cNvPicPr preferRelativeResize="0"/>
          <p:nvPr/>
        </p:nvPicPr>
        <p:blipFill>
          <a:blip r:embed="rId4">
            <a:alphaModFix/>
          </a:blip>
          <a:stretch>
            <a:fillRect/>
          </a:stretch>
        </p:blipFill>
        <p:spPr>
          <a:xfrm>
            <a:off x="228600" y="0"/>
            <a:ext cx="3565535"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5" name="Google Shape;605;p79"/>
          <p:cNvSpPr txBox="1"/>
          <p:nvPr/>
        </p:nvSpPr>
        <p:spPr>
          <a:xfrm>
            <a:off x="0" y="75"/>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GRUPOS DE BOTONES </a:t>
            </a:r>
            <a:endParaRPr i="1" sz="28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Y MENÚS DESPLEGABLES</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606" name="Google Shape;606;p79"/>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607" name="Google Shape;607;p79"/>
          <p:cNvSpPr txBox="1"/>
          <p:nvPr/>
        </p:nvSpPr>
        <p:spPr>
          <a:xfrm>
            <a:off x="4359175" y="75"/>
            <a:ext cx="4770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="btn-group"&gt;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btn-primary"&gt;</a:t>
            </a:r>
            <a:r>
              <a:rPr lang="en-GB">
                <a:latin typeface="Didact Gothic"/>
                <a:ea typeface="Didact Gothic"/>
                <a:cs typeface="Didact Gothic"/>
                <a:sym typeface="Didact Gothic"/>
              </a:rPr>
              <a:t>Inicio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btn-primary"&gt;</a:t>
            </a:r>
            <a:r>
              <a:rPr lang="en-GB">
                <a:latin typeface="Didact Gothic"/>
                <a:ea typeface="Didact Gothic"/>
                <a:cs typeface="Didact Gothic"/>
                <a:sym typeface="Didact Gothic"/>
              </a:rPr>
              <a:t>Quienes Somos</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="btn-group"&gt;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btn-primary dropdown-toggle" </a:t>
            </a:r>
            <a:r>
              <a:rPr lang="en-GB">
                <a:solidFill>
                  <a:srgbClr val="FF0000"/>
                </a:solidFill>
                <a:latin typeface="Didact Gothic"/>
                <a:ea typeface="Didact Gothic"/>
                <a:cs typeface="Didact Gothic"/>
                <a:sym typeface="Didact Gothic"/>
              </a:rPr>
              <a:t>data-toggle</a:t>
            </a:r>
            <a:r>
              <a:rPr lang="en-GB">
                <a:solidFill>
                  <a:srgbClr val="0000CD"/>
                </a:solidFill>
                <a:latin typeface="Didact Gothic"/>
                <a:ea typeface="Didact Gothic"/>
                <a:cs typeface="Didact Gothic"/>
                <a:sym typeface="Didact Gothic"/>
              </a:rPr>
              <a:t>="dropdown"&gt;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a:t>
            </a:r>
            <a:r>
              <a:rPr lang="en-GB">
                <a:latin typeface="Didact Gothic"/>
                <a:ea typeface="Didact Gothic"/>
                <a:cs typeface="Didact Gothic"/>
                <a:sym typeface="Didact Gothic"/>
              </a:rPr>
              <a:t>Integrantes</a:t>
            </a:r>
            <a:endParaRPr>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="dropdown-menu"&gt;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="dropdown-item" href="#"&gt;</a:t>
            </a:r>
            <a:r>
              <a:rPr lang="en-GB">
                <a:latin typeface="Didact Gothic"/>
                <a:ea typeface="Didact Gothic"/>
                <a:cs typeface="Didact Gothic"/>
                <a:sym typeface="Didact Gothic"/>
              </a:rPr>
              <a:t>Cantante</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="dropdown-item" href="#"&gt;</a:t>
            </a:r>
            <a:r>
              <a:rPr lang="en-GB">
                <a:latin typeface="Didact Gothic"/>
                <a:ea typeface="Didact Gothic"/>
                <a:cs typeface="Didact Gothic"/>
                <a:sym typeface="Didact Gothic"/>
              </a:rPr>
              <a:t>Bajo</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&lt;/div&gt;</a:t>
            </a:r>
            <a:endParaRPr>
              <a:solidFill>
                <a:srgbClr val="0000CD"/>
              </a:solidFill>
              <a:latin typeface="Didact Gothic"/>
              <a:ea typeface="Didact Gothic"/>
              <a:cs typeface="Didact Gothic"/>
              <a:sym typeface="Didact Gothic"/>
            </a:endParaRPr>
          </a:p>
        </p:txBody>
      </p:sp>
      <p:sp>
        <p:nvSpPr>
          <p:cNvPr id="608" name="Google Shape;608;p79"/>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hlink"/>
                </a:solidFill>
                <a:latin typeface="Didact Gothic"/>
                <a:ea typeface="Didact Gothic"/>
                <a:cs typeface="Didact Gothic"/>
                <a:sym typeface="Didact Gothic"/>
                <a:hlinkClick r:id="rId5"/>
              </a:rPr>
              <a:t>¡Más ejemplos!</a:t>
            </a:r>
            <a:endParaRPr sz="1800">
              <a:latin typeface="Didact Gothic"/>
              <a:ea typeface="Didact Gothic"/>
              <a:cs typeface="Didact Gothic"/>
              <a:sym typeface="Didact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0"/>
          <p:cNvSpPr txBox="1"/>
          <p:nvPr/>
        </p:nvSpPr>
        <p:spPr>
          <a:xfrm>
            <a:off x="4359175" y="75"/>
            <a:ext cx="4770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&lt;ul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="pagination"&gt;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Anterior</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1</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2</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3</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Siguiente</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&lt;/ul&gt;</a:t>
            </a:r>
            <a:endParaRPr sz="1800">
              <a:solidFill>
                <a:srgbClr val="0000CD"/>
              </a:solidFill>
              <a:latin typeface="Didact Gothic"/>
              <a:ea typeface="Didact Gothic"/>
              <a:cs typeface="Didact Gothic"/>
              <a:sym typeface="Didact Gothic"/>
            </a:endParaRPr>
          </a:p>
        </p:txBody>
      </p:sp>
      <p:pic>
        <p:nvPicPr>
          <p:cNvPr id="614" name="Google Shape;614;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5" name="Google Shape;615;p80"/>
          <p:cNvSpPr txBox="1"/>
          <p:nvPr/>
        </p:nvSpPr>
        <p:spPr>
          <a:xfrm>
            <a:off x="1192200" y="220225"/>
            <a:ext cx="35205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616" name="Google Shape;616;p80"/>
          <p:cNvPicPr preferRelativeResize="0"/>
          <p:nvPr/>
        </p:nvPicPr>
        <p:blipFill rotWithShape="1">
          <a:blip r:embed="rId4">
            <a:alphaModFix/>
          </a:blip>
          <a:srcRect b="0" l="0" r="12372" t="0"/>
          <a:stretch/>
        </p:blipFill>
        <p:spPr>
          <a:xfrm>
            <a:off x="81875" y="2351775"/>
            <a:ext cx="4124900" cy="895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1"/>
          <p:cNvSpPr txBox="1"/>
          <p:nvPr/>
        </p:nvSpPr>
        <p:spPr>
          <a:xfrm>
            <a:off x="4359175" y="75"/>
            <a:ext cx="4770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="container"&gt;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&lt;p&gt;</a:t>
            </a:r>
            <a:r>
              <a:rPr lang="en-GB">
                <a:latin typeface="Didact Gothic"/>
                <a:ea typeface="Didact Gothic"/>
                <a:cs typeface="Didact Gothic"/>
                <a:sym typeface="Didact Gothic"/>
              </a:rPr>
              <a:t>Menú básico horizontal:</a:t>
            </a:r>
            <a:r>
              <a:rPr lang="en-GB">
                <a:solidFill>
                  <a:srgbClr val="0000CD"/>
                </a:solidFill>
                <a:latin typeface="Didact Gothic"/>
                <a:ea typeface="Didact Gothic"/>
                <a:cs typeface="Didact Gothic"/>
                <a:sym typeface="Didact Gothic"/>
              </a:rPr>
              <a:t>&lt;/p&gt;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&lt;ul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="nav-link" </a:t>
            </a:r>
            <a:r>
              <a:rPr lang="en-GB">
                <a:solidFill>
                  <a:srgbClr val="FF0000"/>
                </a:solidFill>
                <a:latin typeface="Didact Gothic"/>
                <a:ea typeface="Didact Gothic"/>
                <a:cs typeface="Didact Gothic"/>
                <a:sym typeface="Didact Gothic"/>
              </a:rPr>
              <a:t>href</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Inicio</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="nav-link" </a:t>
            </a:r>
            <a:r>
              <a:rPr lang="en-GB">
                <a:solidFill>
                  <a:srgbClr val="FF0000"/>
                </a:solidFill>
                <a:latin typeface="Didact Gothic"/>
                <a:ea typeface="Didact Gothic"/>
                <a:cs typeface="Didact Gothic"/>
                <a:sym typeface="Didact Gothic"/>
              </a:rPr>
              <a:t>href</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Quienes Somos</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="nav-link" </a:t>
            </a:r>
            <a:r>
              <a:rPr lang="en-GB">
                <a:solidFill>
                  <a:srgbClr val="FF0000"/>
                </a:solidFill>
                <a:latin typeface="Didact Gothic"/>
                <a:ea typeface="Didact Gothic"/>
                <a:cs typeface="Didact Gothic"/>
                <a:sym typeface="Didact Gothic"/>
              </a:rPr>
              <a:t>href</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Historia</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="nav-link disabled" </a:t>
            </a:r>
            <a:r>
              <a:rPr lang="en-GB">
                <a:solidFill>
                  <a:srgbClr val="FF0000"/>
                </a:solidFill>
                <a:latin typeface="Didact Gothic"/>
                <a:ea typeface="Didact Gothic"/>
                <a:cs typeface="Didact Gothic"/>
                <a:sym typeface="Didact Gothic"/>
              </a:rPr>
              <a:t>href</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Newlestter</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&lt;/ul&gt;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&lt;/div&gt;</a:t>
            </a:r>
            <a:endParaRPr>
              <a:solidFill>
                <a:srgbClr val="0000CD"/>
              </a:solidFill>
              <a:latin typeface="Didact Gothic"/>
              <a:ea typeface="Didact Gothic"/>
              <a:cs typeface="Didact Gothic"/>
              <a:sym typeface="Didact Gothic"/>
            </a:endParaRPr>
          </a:p>
        </p:txBody>
      </p:sp>
      <p:pic>
        <p:nvPicPr>
          <p:cNvPr id="622" name="Google Shape;622;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3" name="Google Shape;623;p81"/>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624" name="Google Shape;624;p81"/>
          <p:cNvPicPr preferRelativeResize="0"/>
          <p:nvPr/>
        </p:nvPicPr>
        <p:blipFill>
          <a:blip r:embed="rId4">
            <a:alphaModFix/>
          </a:blip>
          <a:stretch>
            <a:fillRect/>
          </a:stretch>
        </p:blipFill>
        <p:spPr>
          <a:xfrm>
            <a:off x="138750" y="2501815"/>
            <a:ext cx="4038600" cy="723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8" name="Shape 628"/>
        <p:cNvGrpSpPr/>
        <p:nvPr/>
      </p:nvGrpSpPr>
      <p:grpSpPr>
        <a:xfrm>
          <a:off x="0" y="0"/>
          <a:ext cx="0" cy="0"/>
          <a:chOff x="0" y="0"/>
          <a:chExt cx="0" cy="0"/>
        </a:xfrm>
      </p:grpSpPr>
      <p:sp>
        <p:nvSpPr>
          <p:cNvPr id="629" name="Google Shape;629;p8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33" name="Shape 633"/>
        <p:cNvGrpSpPr/>
        <p:nvPr/>
      </p:nvGrpSpPr>
      <p:grpSpPr>
        <a:xfrm>
          <a:off x="0" y="0"/>
          <a:ext cx="0" cy="0"/>
          <a:chOff x="0" y="0"/>
          <a:chExt cx="0" cy="0"/>
        </a:xfrm>
      </p:grpSpPr>
      <p:pic>
        <p:nvPicPr>
          <p:cNvPr id="634" name="Google Shape;634;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5" name="Google Shape;635;p8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36" name="Google Shape;636;p83"/>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
        <p:nvSpPr>
          <p:cNvPr id="637" name="Google Shape;637;p83"/>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Momento de consolidación de aprendizajes</a:t>
            </a:r>
            <a:r>
              <a:rPr lang="en-GB"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43" name="Google Shape;643;p84"/>
          <p:cNvSpPr txBox="1"/>
          <p:nvPr/>
        </p:nvSpPr>
        <p:spPr>
          <a:xfrm>
            <a:off x="662975" y="3999700"/>
            <a:ext cx="7818000" cy="49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Aplica las diferentes funcionalidades vistas del framework Bootstrap.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44" name="Google Shape;644;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5" name="Google Shape;645;p8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aphicFrame>
        <p:nvGraphicFramePr>
          <p:cNvPr id="650" name="Google Shape;650;p85"/>
          <p:cNvGraphicFramePr/>
          <p:nvPr/>
        </p:nvGraphicFramePr>
        <p:xfrm>
          <a:off x="153263" y="344100"/>
          <a:ext cx="3000000" cy="3000000"/>
        </p:xfrm>
        <a:graphic>
          <a:graphicData uri="http://schemas.openxmlformats.org/drawingml/2006/table">
            <a:tbl>
              <a:tblPr>
                <a:noFill/>
                <a:tableStyleId>{368A1149-5A4D-4696-993E-3D773E6383B3}</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u="none" cap="none" strike="noStrike">
                          <a:solidFill>
                            <a:schemeClr val="dk1"/>
                          </a:solidFill>
                          <a:latin typeface="Helvetica Neue Light"/>
                          <a:ea typeface="Helvetica Neue Light"/>
                          <a:cs typeface="Helvetica Neue Light"/>
                          <a:sym typeface="Helvetica Neue Light"/>
                        </a:rPr>
                        <a:t>archivos HTML + CSS.</a:t>
                      </a:r>
                      <a:r>
                        <a:rPr lang="en-GB" sz="1600">
                          <a:solidFill>
                            <a:schemeClr val="dk1"/>
                          </a:solidFill>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ordenar los archivos en carpetas</a:t>
                      </a:r>
                      <a:r>
                        <a:rPr lang="en-GB"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en la p</a:t>
                      </a:r>
                      <a:r>
                        <a:rPr lang="en-GB" sz="1700">
                          <a:latin typeface="Helvetica Neue Light"/>
                          <a:ea typeface="Helvetica Neue Light"/>
                          <a:cs typeface="Helvetica Neue Light"/>
                          <a:sym typeface="Helvetica Neue Light"/>
                        </a:rPr>
                        <a:t>ágina principal de tu proyecto, </a:t>
                      </a:r>
                      <a:r>
                        <a:rPr lang="en-GB" sz="1700">
                          <a:solidFill>
                            <a:schemeClr val="dk1"/>
                          </a:solidFill>
                          <a:latin typeface="Helvetica Neue Light"/>
                          <a:ea typeface="Helvetica Neue Light"/>
                          <a:cs typeface="Helvetica Neue Light"/>
                          <a:sym typeface="Helvetica Neue Light"/>
                        </a:rPr>
                        <a:t>aplica las diferentes funcionalidades vistas del framework Bootstrap.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 </a:t>
                      </a:r>
                      <a:r>
                        <a:rPr b="1" lang="en-GB" sz="1600" u="none" cap="none" strike="noStrike">
                          <a:solidFill>
                            <a:schemeClr val="dk1"/>
                          </a:solidFill>
                          <a:latin typeface="Helvetica Neue"/>
                          <a:ea typeface="Helvetica Neue"/>
                          <a:cs typeface="Helvetica Neue"/>
                          <a:sym typeface="Helvetica Neue"/>
                        </a:rPr>
                        <a:t>Aspectos a incluir en el entregable:</a:t>
                      </a:r>
                      <a:r>
                        <a:rPr b="1" lang="en-GB" sz="1600">
                          <a:solidFill>
                            <a:schemeClr val="dk1"/>
                          </a:solidFill>
                          <a:latin typeface="Helvetica Neue"/>
                          <a:ea typeface="Helvetica Neue"/>
                          <a:cs typeface="Helvetica Neue"/>
                          <a:sym typeface="Helvetica Neue"/>
                        </a:rPr>
                        <a:t> </a:t>
                      </a:r>
                      <a:r>
                        <a:rPr lang="en-GB" sz="1700">
                          <a:solidFill>
                            <a:schemeClr val="dk1"/>
                          </a:solidFill>
                          <a:latin typeface="Helvetica Neue Light"/>
                          <a:ea typeface="Helvetica Neue Light"/>
                          <a:cs typeface="Helvetica Neue Light"/>
                          <a:sym typeface="Helvetica Neue Light"/>
                        </a:rPr>
                        <a:t>incluir los diferentes componentes de Bootstrap. (Contenedores, columnas (col-), botones, tipografía, etc.)</a:t>
                      </a:r>
                      <a:endParaRPr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 Ejemplo:</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51" name="Google Shape;651;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2" name="Google Shape;652;p8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40" name="Shape 140"/>
        <p:cNvGrpSpPr/>
        <p:nvPr/>
      </p:nvGrpSpPr>
      <p:grpSpPr>
        <a:xfrm>
          <a:off x="0" y="0"/>
          <a:ext cx="0" cy="0"/>
          <a:chOff x="0" y="0"/>
          <a:chExt cx="0" cy="0"/>
        </a:xfrm>
      </p:grpSpPr>
      <p:sp>
        <p:nvSpPr>
          <p:cNvPr id="141" name="Google Shape;141;p32"/>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142" name="Google Shape;142;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3" name="Google Shape;143;p3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44" name="Google Shape;144;p3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2400">
                <a:latin typeface="Anton"/>
                <a:ea typeface="Anton"/>
                <a:cs typeface="Anton"/>
                <a:sym typeface="Anton"/>
              </a:rPr>
              <a:t>SUGERENCIA: ¡HAZ ESTE DESAFÍO COMPLEMENTARIO!</a:t>
            </a:r>
            <a:endParaRPr i="1" sz="2400">
              <a:latin typeface="Anton"/>
              <a:ea typeface="Anton"/>
              <a:cs typeface="Anton"/>
              <a:sym typeface="Anton"/>
            </a:endParaRPr>
          </a:p>
          <a:p>
            <a:pPr indent="0" lvl="0" marL="0" rtl="0" algn="l">
              <a:spcBef>
                <a:spcPts val="0"/>
              </a:spcBef>
              <a:spcAft>
                <a:spcPts val="0"/>
              </a:spcAft>
              <a:buNone/>
            </a:pPr>
            <a:r>
              <a:t/>
            </a:r>
            <a:endParaRPr/>
          </a:p>
        </p:txBody>
      </p:sp>
      <p:sp>
        <p:nvSpPr>
          <p:cNvPr id="658" name="Google Shape;658;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Hacer el desafío </a:t>
            </a:r>
            <a:r>
              <a:rPr b="1" i="1" lang="en-GB" sz="2000">
                <a:solidFill>
                  <a:schemeClr val="dk1"/>
                </a:solidFill>
                <a:latin typeface="Helvetica Neue"/>
                <a:ea typeface="Helvetica Neue"/>
                <a:cs typeface="Helvetica Neue"/>
                <a:sym typeface="Helvetica Neue"/>
              </a:rPr>
              <a:t>"Aplicando Bootstrap"</a:t>
            </a:r>
            <a:r>
              <a:rPr lang="en-GB" sz="20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2000">
              <a:solidFill>
                <a:schemeClr val="dk1"/>
              </a:solidFill>
              <a:latin typeface="Helvetica Neue Light"/>
              <a:ea typeface="Helvetica Neue Light"/>
              <a:cs typeface="Helvetica Neue Light"/>
              <a:sym typeface="Helvetica Neue Light"/>
            </a:endParaRPr>
          </a:p>
          <a:p>
            <a:pPr indent="0" lvl="0" marL="0" rtl="0" algn="ctr">
              <a:spcBef>
                <a:spcPts val="1600"/>
              </a:spcBef>
              <a:spcAft>
                <a:spcPts val="0"/>
              </a:spcAft>
              <a:buNone/>
            </a:pPr>
            <a:r>
              <a:rPr lang="en-GB" sz="20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20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60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6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6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600"/>
              </a:spcBef>
              <a:spcAft>
                <a:spcPts val="160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62" name="Shape 662"/>
        <p:cNvGrpSpPr/>
        <p:nvPr/>
      </p:nvGrpSpPr>
      <p:grpSpPr>
        <a:xfrm>
          <a:off x="0" y="0"/>
          <a:ext cx="0" cy="0"/>
          <a:chOff x="0" y="0"/>
          <a:chExt cx="0" cy="0"/>
        </a:xfrm>
      </p:grpSpPr>
      <p:sp>
        <p:nvSpPr>
          <p:cNvPr id="663" name="Google Shape;663;p8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64" name="Google Shape;664;p8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65" name="Google Shape;665;p8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hlink"/>
                </a:solidFill>
                <a:latin typeface="Helvetica Neue Light"/>
                <a:ea typeface="Helvetica Neue Light"/>
                <a:cs typeface="Helvetica Neue Light"/>
                <a:sym typeface="Helvetica Neue Light"/>
                <a:hlinkClick r:id="rId3"/>
              </a:rPr>
              <a:t>Más funcionalidades y ejemplos</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71" name="Google Shape;671;p8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72" name="Google Shape;672;p8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73" name="Google Shape;673;p8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4" name="Google Shape;674;p8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8" name="Shape 678"/>
        <p:cNvGrpSpPr/>
        <p:nvPr/>
      </p:nvGrpSpPr>
      <p:grpSpPr>
        <a:xfrm>
          <a:off x="0" y="0"/>
          <a:ext cx="0" cy="0"/>
          <a:chOff x="0" y="0"/>
          <a:chExt cx="0" cy="0"/>
        </a:xfrm>
      </p:grpSpPr>
      <p:sp>
        <p:nvSpPr>
          <p:cNvPr id="679" name="Google Shape;679;p8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80" name="Google Shape;680;p8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9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86" name="Google Shape;686;p90"/>
          <p:cNvSpPr txBox="1"/>
          <p:nvPr/>
        </p:nvSpPr>
        <p:spPr>
          <a:xfrm>
            <a:off x="2180400" y="2623175"/>
            <a:ext cx="4783200" cy="157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Resumen de lo visto en clase hoy: </a:t>
            </a:r>
            <a:endParaRPr b="1" i="0" sz="2200" u="none" cap="none" strike="noStrike">
              <a:solidFill>
                <a:srgbClr val="E0FF00"/>
              </a:solidFill>
              <a:latin typeface="Helvetica Neue"/>
              <a:ea typeface="Helvetica Neue"/>
              <a:cs typeface="Helvetica Neue"/>
              <a:sym typeface="Helvetica Neue"/>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Frameworks.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90" name="Shape 690"/>
        <p:cNvGrpSpPr/>
        <p:nvPr/>
      </p:nvGrpSpPr>
      <p:grpSpPr>
        <a:xfrm>
          <a:off x="0" y="0"/>
          <a:ext cx="0" cy="0"/>
          <a:chOff x="0" y="0"/>
          <a:chExt cx="0" cy="0"/>
        </a:xfrm>
      </p:grpSpPr>
      <p:sp>
        <p:nvSpPr>
          <p:cNvPr id="691" name="Google Shape;691;p9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92" name="Google Shape;692;p91"/>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93" name="Google Shape;693;p9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92"/>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BOOTSTRAP + THEMES</a:t>
            </a:r>
            <a:endParaRPr i="1" sz="3600">
              <a:solidFill>
                <a:srgbClr val="121212"/>
              </a:solidFill>
              <a:latin typeface="Anton"/>
              <a:ea typeface="Anton"/>
              <a:cs typeface="Anton"/>
              <a:sym typeface="Anton"/>
            </a:endParaRPr>
          </a:p>
        </p:txBody>
      </p:sp>
      <p:sp>
        <p:nvSpPr>
          <p:cNvPr id="699" name="Google Shape;699;p92"/>
          <p:cNvSpPr txBox="1"/>
          <p:nvPr/>
        </p:nvSpPr>
        <p:spPr>
          <a:xfrm>
            <a:off x="2077200" y="1633175"/>
            <a:ext cx="49896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13</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00" name="Google Shape;700;p9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04" name="Shape 704"/>
        <p:cNvGrpSpPr/>
        <p:nvPr/>
      </p:nvGrpSpPr>
      <p:grpSpPr>
        <a:xfrm>
          <a:off x="0" y="0"/>
          <a:ext cx="0" cy="0"/>
          <a:chOff x="0" y="0"/>
          <a:chExt cx="0" cy="0"/>
        </a:xfrm>
      </p:grpSpPr>
      <p:sp>
        <p:nvSpPr>
          <p:cNvPr id="705" name="Google Shape;705;p93"/>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Poner en práctica nuevas herramientas de Bootstrap.</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Aplicar un tema de Bootstrap.</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Repasar Responsive Design.</a:t>
            </a:r>
            <a:endParaRPr sz="1800">
              <a:latin typeface="Helvetica Neue Light"/>
              <a:ea typeface="Helvetica Neue Light"/>
              <a:cs typeface="Helvetica Neue Light"/>
              <a:sym typeface="Helvetica Neue Light"/>
            </a:endParaRPr>
          </a:p>
        </p:txBody>
      </p:sp>
      <p:pic>
        <p:nvPicPr>
          <p:cNvPr id="706" name="Google Shape;706;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7" name="Google Shape;707;p93"/>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08" name="Google Shape;708;p93"/>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4"/>
          <p:cNvSpPr txBox="1"/>
          <p:nvPr/>
        </p:nvSpPr>
        <p:spPr>
          <a:xfrm>
            <a:off x="483500" y="1237775"/>
            <a:ext cx="3924900" cy="378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Librería:</a:t>
            </a:r>
            <a:r>
              <a:rPr lang="en-GB">
                <a:solidFill>
                  <a:schemeClr val="dk1"/>
                </a:solidFill>
                <a:latin typeface="Helvetica Neue Light"/>
                <a:ea typeface="Helvetica Neue Light"/>
                <a:cs typeface="Helvetica Neue Light"/>
                <a:sym typeface="Helvetica Neue Light"/>
              </a:rPr>
              <a:t> es una colección de elementos, un conjunto de rutinas, en este caso código, que suelen tener un propósito concreto.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Framework:</a:t>
            </a:r>
            <a:r>
              <a:rPr lang="en-GB">
                <a:solidFill>
                  <a:schemeClr val="dk1"/>
                </a:solidFill>
                <a:latin typeface="Helvetica Neue Light"/>
                <a:ea typeface="Helvetica Neue Light"/>
                <a:cs typeface="Helvetica Neue Light"/>
                <a:sym typeface="Helvetica Neue Light"/>
              </a:rPr>
              <a:t> se trata de un conjunto de herramientas y código, para trabajar de acuerdo con una metodología, utilizando determinados patrones.</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Bootstrap:</a:t>
            </a:r>
            <a:r>
              <a:rPr lang="en-GB">
                <a:solidFill>
                  <a:schemeClr val="dk1"/>
                </a:solidFill>
                <a:latin typeface="Helvetica Neue Light"/>
                <a:ea typeface="Helvetica Neue Light"/>
                <a:cs typeface="Helvetica Neue Light"/>
                <a:sym typeface="Helvetica Neue Light"/>
              </a:rPr>
              <a:t> es un framework originalmente creado por Twitter, que permite crear interfaces web con CSS y JavaScript, y cuya particularidad es la de adaptar la interfaz del sitio web al tamaño del dispositivo en que se visualice (es responsive).</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714" name="Google Shape;714;p94"/>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9</a:t>
            </a:r>
            <a:endParaRPr i="1" sz="2000">
              <a:latin typeface="Anton"/>
              <a:ea typeface="Anton"/>
              <a:cs typeface="Anton"/>
              <a:sym typeface="Anton"/>
            </a:endParaRPr>
          </a:p>
        </p:txBody>
      </p:sp>
      <p:pic>
        <p:nvPicPr>
          <p:cNvPr id="715" name="Google Shape;715;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19" name="Shape 719"/>
        <p:cNvGrpSpPr/>
        <p:nvPr/>
      </p:nvGrpSpPr>
      <p:grpSpPr>
        <a:xfrm>
          <a:off x="0" y="0"/>
          <a:ext cx="0" cy="0"/>
          <a:chOff x="0" y="0"/>
          <a:chExt cx="0" cy="0"/>
        </a:xfrm>
      </p:grpSpPr>
      <p:sp>
        <p:nvSpPr>
          <p:cNvPr id="720" name="Google Shape;720;p9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721" name="Google Shape;721;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8" name="Shape 148"/>
        <p:cNvGrpSpPr/>
        <p:nvPr/>
      </p:nvGrpSpPr>
      <p:grpSpPr>
        <a:xfrm>
          <a:off x="0" y="0"/>
          <a:ext cx="0" cy="0"/>
          <a:chOff x="0" y="0"/>
          <a:chExt cx="0" cy="0"/>
        </a:xfrm>
      </p:grpSpPr>
      <p:sp>
        <p:nvSpPr>
          <p:cNvPr id="149" name="Google Shape;149;p3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50" name="Google Shape;150;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5" name="Shape 725"/>
        <p:cNvGrpSpPr/>
        <p:nvPr/>
      </p:nvGrpSpPr>
      <p:grpSpPr>
        <a:xfrm>
          <a:off x="0" y="0"/>
          <a:ext cx="0" cy="0"/>
          <a:chOff x="0" y="0"/>
          <a:chExt cx="0" cy="0"/>
        </a:xfrm>
      </p:grpSpPr>
      <p:sp>
        <p:nvSpPr>
          <p:cNvPr id="726" name="Google Shape;726;p96"/>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13</a:t>
            </a:r>
            <a:endParaRPr i="1" sz="2000">
              <a:latin typeface="Anton"/>
              <a:ea typeface="Anton"/>
              <a:cs typeface="Anton"/>
              <a:sym typeface="Anton"/>
            </a:endParaRPr>
          </a:p>
        </p:txBody>
      </p:sp>
      <p:pic>
        <p:nvPicPr>
          <p:cNvPr id="727" name="Google Shape;727;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8" name="Google Shape;728;p96"/>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729" name="Google Shape;729;p96"/>
          <p:cNvSpPr/>
          <p:nvPr/>
        </p:nvSpPr>
        <p:spPr>
          <a:xfrm>
            <a:off x="618500" y="16520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Bootstrap themes</a:t>
            </a:r>
            <a:endParaRPr b="0" i="0" sz="1100" u="none" cap="none" strike="noStrike">
              <a:solidFill>
                <a:srgbClr val="FFFFFF"/>
              </a:solidFill>
              <a:latin typeface="Helvetica Neue"/>
              <a:ea typeface="Helvetica Neue"/>
              <a:cs typeface="Helvetica Neue"/>
              <a:sym typeface="Helvetica Neue"/>
            </a:endParaRPr>
          </a:p>
        </p:txBody>
      </p:sp>
      <p:sp>
        <p:nvSpPr>
          <p:cNvPr id="730" name="Google Shape;730;p96"/>
          <p:cNvSpPr/>
          <p:nvPr/>
        </p:nvSpPr>
        <p:spPr>
          <a:xfrm>
            <a:off x="618500" y="771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Bootstrap con JS</a:t>
            </a:r>
            <a:endParaRPr b="0" i="0" sz="1100" u="none" cap="none" strike="noStrike">
              <a:solidFill>
                <a:srgbClr val="FFFFFF"/>
              </a:solidFill>
              <a:latin typeface="Helvetica Neue"/>
              <a:ea typeface="Helvetica Neue"/>
              <a:cs typeface="Helvetica Neue"/>
              <a:sym typeface="Helvetica Neue"/>
            </a:endParaRPr>
          </a:p>
        </p:txBody>
      </p:sp>
      <p:sp>
        <p:nvSpPr>
          <p:cNvPr id="731" name="Google Shape;731;p96"/>
          <p:cNvSpPr/>
          <p:nvPr/>
        </p:nvSpPr>
        <p:spPr>
          <a:xfrm>
            <a:off x="618500" y="254300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1100">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Responsive</a:t>
            </a:r>
            <a:endParaRPr sz="1100">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FFFFFF"/>
              </a:solidFill>
              <a:latin typeface="Helvetica Neue"/>
              <a:ea typeface="Helvetica Neue"/>
              <a:cs typeface="Helvetica Neue"/>
              <a:sym typeface="Helvetica Neue"/>
            </a:endParaRPr>
          </a:p>
        </p:txBody>
      </p:sp>
      <p:sp>
        <p:nvSpPr>
          <p:cNvPr id="732" name="Google Shape;732;p96"/>
          <p:cNvSpPr/>
          <p:nvPr/>
        </p:nvSpPr>
        <p:spPr>
          <a:xfrm>
            <a:off x="3029718" y="18128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son?</a:t>
            </a:r>
            <a:endParaRPr b="0" i="0" sz="1100" u="none" cap="none" strike="noStrike">
              <a:solidFill>
                <a:srgbClr val="222222"/>
              </a:solidFill>
              <a:latin typeface="Helvetica Neue"/>
              <a:ea typeface="Helvetica Neue"/>
              <a:cs typeface="Helvetica Neue"/>
              <a:sym typeface="Helvetica Neue"/>
            </a:endParaRPr>
          </a:p>
        </p:txBody>
      </p:sp>
      <p:cxnSp>
        <p:nvCxnSpPr>
          <p:cNvPr id="733" name="Google Shape;733;p96"/>
          <p:cNvCxnSpPr>
            <a:stCxn id="729" idx="3"/>
            <a:endCxn id="732" idx="1"/>
          </p:cNvCxnSpPr>
          <p:nvPr/>
        </p:nvCxnSpPr>
        <p:spPr>
          <a:xfrm>
            <a:off x="2071400" y="19532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734" name="Google Shape;734;p96"/>
          <p:cNvCxnSpPr>
            <a:stCxn id="729" idx="3"/>
            <a:endCxn id="735" idx="1"/>
          </p:cNvCxnSpPr>
          <p:nvPr/>
        </p:nvCxnSpPr>
        <p:spPr>
          <a:xfrm>
            <a:off x="2071400" y="1953275"/>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36" name="Google Shape;736;p96"/>
          <p:cNvSpPr/>
          <p:nvPr/>
        </p:nvSpPr>
        <p:spPr>
          <a:xfrm>
            <a:off x="3023493" y="977615"/>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JavaScript</a:t>
            </a:r>
            <a:endParaRPr b="0" i="0" sz="1100" u="none" cap="none" strike="noStrike">
              <a:solidFill>
                <a:srgbClr val="222222"/>
              </a:solidFill>
              <a:latin typeface="Helvetica Neue"/>
              <a:ea typeface="Helvetica Neue"/>
              <a:cs typeface="Helvetica Neue"/>
              <a:sym typeface="Helvetica Neue"/>
            </a:endParaRPr>
          </a:p>
        </p:txBody>
      </p:sp>
      <p:cxnSp>
        <p:nvCxnSpPr>
          <p:cNvPr id="737" name="Google Shape;737;p96"/>
          <p:cNvCxnSpPr/>
          <p:nvPr/>
        </p:nvCxnSpPr>
        <p:spPr>
          <a:xfrm>
            <a:off x="2071400" y="110282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738" name="Google Shape;738;p96"/>
          <p:cNvCxnSpPr>
            <a:endCxn id="729" idx="0"/>
          </p:cNvCxnSpPr>
          <p:nvPr/>
        </p:nvCxnSpPr>
        <p:spPr>
          <a:xfrm>
            <a:off x="1344950" y="1374275"/>
            <a:ext cx="0" cy="277800"/>
          </a:xfrm>
          <a:prstGeom prst="straightConnector1">
            <a:avLst/>
          </a:prstGeom>
          <a:noFill/>
          <a:ln cap="flat" cmpd="sng" w="9525">
            <a:solidFill>
              <a:srgbClr val="CCCCCC"/>
            </a:solidFill>
            <a:prstDash val="solid"/>
            <a:round/>
            <a:headEnd len="med" w="med" type="oval"/>
            <a:tailEnd len="med" w="med" type="oval"/>
          </a:ln>
        </p:spPr>
      </p:cxnSp>
      <p:cxnSp>
        <p:nvCxnSpPr>
          <p:cNvPr id="739" name="Google Shape;739;p96"/>
          <p:cNvCxnSpPr/>
          <p:nvPr/>
        </p:nvCxnSpPr>
        <p:spPr>
          <a:xfrm>
            <a:off x="1344950" y="2250550"/>
            <a:ext cx="0" cy="277800"/>
          </a:xfrm>
          <a:prstGeom prst="straightConnector1">
            <a:avLst/>
          </a:prstGeom>
          <a:noFill/>
          <a:ln cap="flat" cmpd="sng" w="9525">
            <a:solidFill>
              <a:srgbClr val="CCCCCC"/>
            </a:solidFill>
            <a:prstDash val="solid"/>
            <a:round/>
            <a:headEnd len="med" w="med" type="oval"/>
            <a:tailEnd len="med" w="med" type="oval"/>
          </a:ln>
        </p:spPr>
      </p:cxnSp>
      <p:cxnSp>
        <p:nvCxnSpPr>
          <p:cNvPr id="740" name="Google Shape;740;p96"/>
          <p:cNvCxnSpPr/>
          <p:nvPr/>
        </p:nvCxnSpPr>
        <p:spPr>
          <a:xfrm>
            <a:off x="2071400" y="1107488"/>
            <a:ext cx="958200" cy="360000"/>
          </a:xfrm>
          <a:prstGeom prst="bentConnector3">
            <a:avLst>
              <a:gd fmla="val 50007" name="adj1"/>
            </a:avLst>
          </a:prstGeom>
          <a:noFill/>
          <a:ln cap="flat" cmpd="sng" w="9525">
            <a:solidFill>
              <a:srgbClr val="CCCCCC"/>
            </a:solidFill>
            <a:prstDash val="solid"/>
            <a:round/>
            <a:headEnd len="sm" w="sm" type="none"/>
            <a:tailEnd len="med" w="med" type="oval"/>
          </a:ln>
        </p:spPr>
      </p:cxnSp>
      <p:sp>
        <p:nvSpPr>
          <p:cNvPr id="741" name="Google Shape;741;p96"/>
          <p:cNvSpPr/>
          <p:nvPr/>
        </p:nvSpPr>
        <p:spPr>
          <a:xfrm>
            <a:off x="3029725" y="1325027"/>
            <a:ext cx="1452900" cy="3600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Componentes de Bootstrap</a:t>
            </a:r>
            <a:endParaRPr b="0" i="0" sz="1100" u="none" cap="none" strike="noStrike">
              <a:solidFill>
                <a:srgbClr val="222222"/>
              </a:solidFill>
              <a:latin typeface="Helvetica Neue"/>
              <a:ea typeface="Helvetica Neue"/>
              <a:cs typeface="Helvetica Neue"/>
              <a:sym typeface="Helvetica Neue"/>
            </a:endParaRPr>
          </a:p>
        </p:txBody>
      </p:sp>
      <p:sp>
        <p:nvSpPr>
          <p:cNvPr id="742" name="Google Shape;742;p96"/>
          <p:cNvSpPr/>
          <p:nvPr/>
        </p:nvSpPr>
        <p:spPr>
          <a:xfrm>
            <a:off x="3023493" y="21798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Theme</a:t>
            </a:r>
            <a:endParaRPr b="0" i="0" sz="1100" u="none" cap="none" strike="noStrike">
              <a:solidFill>
                <a:srgbClr val="222222"/>
              </a:solidFill>
              <a:latin typeface="Helvetica Neue"/>
              <a:ea typeface="Helvetica Neue"/>
              <a:cs typeface="Helvetica Neue"/>
              <a:sym typeface="Helvetica Neue"/>
            </a:endParaRPr>
          </a:p>
        </p:txBody>
      </p:sp>
      <p:sp>
        <p:nvSpPr>
          <p:cNvPr id="743" name="Google Shape;743;p96"/>
          <p:cNvSpPr/>
          <p:nvPr/>
        </p:nvSpPr>
        <p:spPr>
          <a:xfrm>
            <a:off x="5435905" y="21798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Descarga</a:t>
            </a:r>
            <a:endParaRPr b="0" i="0" sz="1100" u="none" cap="none" strike="noStrike">
              <a:solidFill>
                <a:srgbClr val="222222"/>
              </a:solidFill>
              <a:latin typeface="Helvetica Neue"/>
              <a:ea typeface="Helvetica Neue"/>
              <a:cs typeface="Helvetica Neue"/>
              <a:sym typeface="Helvetica Neue"/>
            </a:endParaRPr>
          </a:p>
        </p:txBody>
      </p:sp>
      <p:cxnSp>
        <p:nvCxnSpPr>
          <p:cNvPr id="744" name="Google Shape;744;p96"/>
          <p:cNvCxnSpPr>
            <a:endCxn id="743" idx="1"/>
          </p:cNvCxnSpPr>
          <p:nvPr/>
        </p:nvCxnSpPr>
        <p:spPr>
          <a:xfrm>
            <a:off x="4477705" y="23202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745" name="Google Shape;745;p96"/>
          <p:cNvCxnSpPr/>
          <p:nvPr/>
        </p:nvCxnSpPr>
        <p:spPr>
          <a:xfrm>
            <a:off x="4477588" y="2320338"/>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46" name="Google Shape;746;p96"/>
          <p:cNvSpPr/>
          <p:nvPr/>
        </p:nvSpPr>
        <p:spPr>
          <a:xfrm>
            <a:off x="5429680" y="254695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Edición</a:t>
            </a:r>
            <a:endParaRPr b="0" i="0" sz="1100" u="none" cap="none" strike="noStrike">
              <a:solidFill>
                <a:srgbClr val="222222"/>
              </a:solidFill>
              <a:latin typeface="Helvetica Neue"/>
              <a:ea typeface="Helvetica Neue"/>
              <a:cs typeface="Helvetica Neue"/>
              <a:sym typeface="Helvetica Neue"/>
            </a:endParaRPr>
          </a:p>
        </p:txBody>
      </p:sp>
      <p:cxnSp>
        <p:nvCxnSpPr>
          <p:cNvPr id="747" name="Google Shape;747;p96"/>
          <p:cNvCxnSpPr/>
          <p:nvPr/>
        </p:nvCxnSpPr>
        <p:spPr>
          <a:xfrm>
            <a:off x="4476650" y="2320300"/>
            <a:ext cx="960300" cy="787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48" name="Google Shape;748;p96"/>
          <p:cNvSpPr/>
          <p:nvPr/>
        </p:nvSpPr>
        <p:spPr>
          <a:xfrm>
            <a:off x="5435900" y="2914000"/>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Ventajas y desventajas</a:t>
            </a:r>
            <a:endParaRPr b="0" i="0" sz="1100" u="none" cap="none" strike="noStrike">
              <a:solidFill>
                <a:srgbClr val="222222"/>
              </a:solidFill>
              <a:latin typeface="Helvetica Neue"/>
              <a:ea typeface="Helvetica Neue"/>
              <a:cs typeface="Helvetica Neue"/>
              <a:sym typeface="Helvetica Neue"/>
            </a:endParaRPr>
          </a:p>
        </p:txBody>
      </p:sp>
      <p:sp>
        <p:nvSpPr>
          <p:cNvPr id="749" name="Google Shape;749;p96"/>
          <p:cNvSpPr/>
          <p:nvPr/>
        </p:nvSpPr>
        <p:spPr>
          <a:xfrm>
            <a:off x="3029725" y="2738275"/>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Repaso: páginas responsive</a:t>
            </a:r>
            <a:endParaRPr b="0" i="0" sz="1100" u="none" cap="none" strike="noStrike">
              <a:solidFill>
                <a:srgbClr val="222222"/>
              </a:solidFill>
              <a:latin typeface="Helvetica Neue"/>
              <a:ea typeface="Helvetica Neue"/>
              <a:cs typeface="Helvetica Neue"/>
              <a:sym typeface="Helvetica Neue"/>
            </a:endParaRPr>
          </a:p>
        </p:txBody>
      </p:sp>
      <p:cxnSp>
        <p:nvCxnSpPr>
          <p:cNvPr id="750" name="Google Shape;750;p96"/>
          <p:cNvCxnSpPr>
            <a:endCxn id="749" idx="1"/>
          </p:cNvCxnSpPr>
          <p:nvPr/>
        </p:nvCxnSpPr>
        <p:spPr>
          <a:xfrm>
            <a:off x="2071525" y="29035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751" name="Google Shape;751;p96"/>
          <p:cNvCxnSpPr/>
          <p:nvPr/>
        </p:nvCxnSpPr>
        <p:spPr>
          <a:xfrm>
            <a:off x="2071400" y="290356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52" name="Google Shape;752;p96"/>
          <p:cNvSpPr/>
          <p:nvPr/>
        </p:nvSpPr>
        <p:spPr>
          <a:xfrm>
            <a:off x="3023493" y="313017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Media Queries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6" name="Shape 756"/>
        <p:cNvGrpSpPr/>
        <p:nvPr/>
      </p:nvGrpSpPr>
      <p:grpSpPr>
        <a:xfrm>
          <a:off x="0" y="0"/>
          <a:ext cx="0" cy="0"/>
          <a:chOff x="0" y="0"/>
          <a:chExt cx="0" cy="0"/>
        </a:xfrm>
      </p:grpSpPr>
      <p:sp>
        <p:nvSpPr>
          <p:cNvPr id="757" name="Google Shape;757;p9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97"/>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97"/>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0" name="Google Shape;760;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1" name="Google Shape;761;p9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97"/>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a:t>
            </a:r>
            <a:r>
              <a:rPr lang="en-GB">
                <a:latin typeface="Helvetica Neue"/>
                <a:ea typeface="Helvetica Neue"/>
                <a:cs typeface="Helvetica Neue"/>
                <a:sym typeface="Helvetica Neue"/>
              </a:rPr>
              <a:t> 12</a:t>
            </a:r>
            <a:endParaRPr b="0" i="0" sz="1400" u="none" cap="none" strike="noStrike">
              <a:solidFill>
                <a:srgbClr val="000000"/>
              </a:solidFill>
              <a:latin typeface="Helvetica Neue"/>
              <a:ea typeface="Helvetica Neue"/>
              <a:cs typeface="Helvetica Neue"/>
              <a:sym typeface="Helvetica Neue"/>
            </a:endParaRPr>
          </a:p>
        </p:txBody>
      </p:sp>
      <p:cxnSp>
        <p:nvCxnSpPr>
          <p:cNvPr id="763" name="Google Shape;763;p97"/>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64" name="Google Shape;764;p97"/>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65" name="Google Shape;765;p97"/>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66" name="Google Shape;766;p97"/>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67" name="Google Shape;767;p97"/>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cxnSp>
        <p:nvCxnSpPr>
          <p:cNvPr id="768" name="Google Shape;768;p97"/>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69" name="Google Shape;769;p97"/>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70" name="Google Shape;770;p97"/>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71" name="Google Shape;771;p97"/>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772" name="Google Shape;772;p97"/>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97"/>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97"/>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13</a:t>
            </a:r>
            <a:endParaRPr b="0" i="0" sz="1400" u="none" cap="none" strike="noStrike">
              <a:solidFill>
                <a:srgbClr val="000000"/>
              </a:solidFill>
              <a:latin typeface="Helvetica Neue"/>
              <a:ea typeface="Helvetica Neue"/>
              <a:cs typeface="Helvetica Neue"/>
              <a:sym typeface="Helvetica Neue"/>
            </a:endParaRPr>
          </a:p>
        </p:txBody>
      </p:sp>
      <p:cxnSp>
        <p:nvCxnSpPr>
          <p:cNvPr id="775" name="Google Shape;775;p97"/>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76" name="Google Shape;776;p97"/>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77" name="Google Shape;777;p97"/>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78" name="Google Shape;778;p97"/>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79" name="Google Shape;779;p97"/>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780" name="Google Shape;780;p97"/>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781" name="Google Shape;781;p97"/>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14</a:t>
            </a:r>
            <a:endParaRPr b="0" i="0" sz="1400" u="none" cap="none" strike="noStrike">
              <a:solidFill>
                <a:srgbClr val="000000"/>
              </a:solidFill>
              <a:latin typeface="Helvetica Neue"/>
              <a:ea typeface="Helvetica Neue"/>
              <a:cs typeface="Helvetica Neue"/>
              <a:sym typeface="Helvetica Neue"/>
            </a:endParaRPr>
          </a:p>
        </p:txBody>
      </p:sp>
      <p:sp>
        <p:nvSpPr>
          <p:cNvPr id="782" name="Google Shape;782;p97"/>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783" name="Google Shape;783;p97"/>
          <p:cNvSpPr txBox="1"/>
          <p:nvPr/>
        </p:nvSpPr>
        <p:spPr>
          <a:xfrm>
            <a:off x="17853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784" name="Google Shape;784;p97"/>
          <p:cNvPicPr preferRelativeResize="0"/>
          <p:nvPr/>
        </p:nvPicPr>
        <p:blipFill rotWithShape="1">
          <a:blip r:embed="rId5">
            <a:alphaModFix/>
          </a:blip>
          <a:srcRect b="0" l="0" r="0" t="0"/>
          <a:stretch/>
        </p:blipFill>
        <p:spPr>
          <a:xfrm>
            <a:off x="1449575" y="2450300"/>
            <a:ext cx="365625" cy="365625"/>
          </a:xfrm>
          <a:prstGeom prst="rect">
            <a:avLst/>
          </a:prstGeom>
          <a:noFill/>
          <a:ln>
            <a:noFill/>
          </a:ln>
        </p:spPr>
      </p:pic>
      <p:sp>
        <p:nvSpPr>
          <p:cNvPr id="785" name="Google Shape;785;p97"/>
          <p:cNvSpPr txBox="1"/>
          <p:nvPr/>
        </p:nvSpPr>
        <p:spPr>
          <a:xfrm>
            <a:off x="1836063" y="29879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86" name="Google Shape;786;p97"/>
          <p:cNvPicPr preferRelativeResize="0"/>
          <p:nvPr/>
        </p:nvPicPr>
        <p:blipFill rotWithShape="1">
          <a:blip r:embed="rId6">
            <a:alphaModFix/>
          </a:blip>
          <a:srcRect b="0" l="0" r="0" t="0"/>
          <a:stretch/>
        </p:blipFill>
        <p:spPr>
          <a:xfrm>
            <a:off x="1528913" y="2985250"/>
            <a:ext cx="307150" cy="307150"/>
          </a:xfrm>
          <a:prstGeom prst="rect">
            <a:avLst/>
          </a:prstGeom>
          <a:noFill/>
          <a:ln>
            <a:noFill/>
          </a:ln>
        </p:spPr>
      </p:pic>
      <p:sp>
        <p:nvSpPr>
          <p:cNvPr id="787" name="Google Shape;787;p97"/>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Bootstrap + Themes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788" name="Google Shape;788;p97"/>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789" name="Google Shape;789;p97"/>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pic>
        <p:nvPicPr>
          <p:cNvPr id="790" name="Google Shape;790;p97"/>
          <p:cNvPicPr preferRelativeResize="0"/>
          <p:nvPr/>
        </p:nvPicPr>
        <p:blipFill rotWithShape="1">
          <a:blip r:embed="rId7">
            <a:alphaModFix/>
          </a:blip>
          <a:srcRect b="0" l="0" r="0" t="0"/>
          <a:stretch/>
        </p:blipFill>
        <p:spPr>
          <a:xfrm>
            <a:off x="3879925" y="2952712"/>
            <a:ext cx="306000" cy="306000"/>
          </a:xfrm>
          <a:prstGeom prst="rect">
            <a:avLst/>
          </a:prstGeom>
          <a:noFill/>
          <a:ln>
            <a:noFill/>
          </a:ln>
        </p:spPr>
      </p:pic>
      <p:sp>
        <p:nvSpPr>
          <p:cNvPr id="791" name="Google Shape;791;p97"/>
          <p:cNvSpPr txBox="1"/>
          <p:nvPr/>
        </p:nvSpPr>
        <p:spPr>
          <a:xfrm>
            <a:off x="4198475" y="29639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BOOTSTRAP</a:t>
            </a:r>
            <a:endParaRPr b="0" i="0" sz="700" u="none" cap="none" strike="noStrike">
              <a:solidFill>
                <a:srgbClr val="000000"/>
              </a:solidFill>
              <a:latin typeface="Helvetica Neue"/>
              <a:ea typeface="Helvetica Neue"/>
              <a:cs typeface="Helvetica Neue"/>
              <a:sym typeface="Helvetica Neue"/>
            </a:endParaRPr>
          </a:p>
        </p:txBody>
      </p:sp>
      <p:sp>
        <p:nvSpPr>
          <p:cNvPr id="792" name="Google Shape;792;p97"/>
          <p:cNvSpPr txBox="1"/>
          <p:nvPr/>
        </p:nvSpPr>
        <p:spPr>
          <a:xfrm>
            <a:off x="4198263" y="34451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BOOTSTRAP CON JS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93" name="Google Shape;793;p97"/>
          <p:cNvPicPr preferRelativeResize="0"/>
          <p:nvPr/>
        </p:nvPicPr>
        <p:blipFill rotWithShape="1">
          <a:blip r:embed="rId6">
            <a:alphaModFix/>
          </a:blip>
          <a:srcRect b="0" l="0" r="0" t="0"/>
          <a:stretch/>
        </p:blipFill>
        <p:spPr>
          <a:xfrm>
            <a:off x="3891113" y="3442450"/>
            <a:ext cx="307150" cy="307150"/>
          </a:xfrm>
          <a:prstGeom prst="rect">
            <a:avLst/>
          </a:prstGeom>
          <a:noFill/>
          <a:ln>
            <a:noFill/>
          </a:ln>
        </p:spPr>
      </p:pic>
      <p:sp>
        <p:nvSpPr>
          <p:cNvPr id="794" name="Google Shape;794;p97"/>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SASS I</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795" name="Google Shape;795;p97"/>
          <p:cNvSpPr txBox="1"/>
          <p:nvPr/>
        </p:nvSpPr>
        <p:spPr>
          <a:xfrm>
            <a:off x="66621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796" name="Google Shape;796;p97"/>
          <p:cNvPicPr preferRelativeResize="0"/>
          <p:nvPr/>
        </p:nvPicPr>
        <p:blipFill rotWithShape="1">
          <a:blip r:embed="rId5">
            <a:alphaModFix/>
          </a:blip>
          <a:srcRect b="0" l="0" r="0" t="0"/>
          <a:stretch/>
        </p:blipFill>
        <p:spPr>
          <a:xfrm>
            <a:off x="6326375" y="2450300"/>
            <a:ext cx="365625" cy="365625"/>
          </a:xfrm>
          <a:prstGeom prst="rect">
            <a:avLst/>
          </a:prstGeom>
          <a:noFill/>
          <a:ln>
            <a:noFill/>
          </a:ln>
        </p:spPr>
      </p:pic>
      <p:sp>
        <p:nvSpPr>
          <p:cNvPr id="797" name="Google Shape;797;p97"/>
          <p:cNvSpPr txBox="1"/>
          <p:nvPr/>
        </p:nvSpPr>
        <p:spPr>
          <a:xfrm>
            <a:off x="6678638" y="29120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SASS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98" name="Google Shape;798;p97"/>
          <p:cNvPicPr preferRelativeResize="0"/>
          <p:nvPr/>
        </p:nvPicPr>
        <p:blipFill rotWithShape="1">
          <a:blip r:embed="rId6">
            <a:alphaModFix/>
          </a:blip>
          <a:srcRect b="0" l="0" r="0" t="0"/>
          <a:stretch/>
        </p:blipFill>
        <p:spPr>
          <a:xfrm>
            <a:off x="6371488" y="2909400"/>
            <a:ext cx="307150" cy="3071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02" name="Shape 802"/>
        <p:cNvGrpSpPr/>
        <p:nvPr/>
      </p:nvGrpSpPr>
      <p:grpSpPr>
        <a:xfrm>
          <a:off x="0" y="0"/>
          <a:ext cx="0" cy="0"/>
          <a:chOff x="0" y="0"/>
          <a:chExt cx="0" cy="0"/>
        </a:xfrm>
      </p:grpSpPr>
      <p:sp>
        <p:nvSpPr>
          <p:cNvPr id="803" name="Google Shape;803;p98"/>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804" name="Google Shape;804;p98"/>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805" name="Google Shape;805;p98"/>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09" name="Shape 809"/>
        <p:cNvGrpSpPr/>
        <p:nvPr/>
      </p:nvGrpSpPr>
      <p:grpSpPr>
        <a:xfrm>
          <a:off x="0" y="0"/>
          <a:ext cx="0" cy="0"/>
          <a:chOff x="0" y="0"/>
          <a:chExt cx="0" cy="0"/>
        </a:xfrm>
      </p:grpSpPr>
      <p:sp>
        <p:nvSpPr>
          <p:cNvPr id="810" name="Google Shape;810;p99"/>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811" name="Google Shape;811;p99"/>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812" name="Google Shape;812;p99"/>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6" name="Shape 816"/>
        <p:cNvGrpSpPr/>
        <p:nvPr/>
      </p:nvGrpSpPr>
      <p:grpSpPr>
        <a:xfrm>
          <a:off x="0" y="0"/>
          <a:ext cx="0" cy="0"/>
          <a:chOff x="0" y="0"/>
          <a:chExt cx="0" cy="0"/>
        </a:xfrm>
      </p:grpSpPr>
      <p:sp>
        <p:nvSpPr>
          <p:cNvPr id="817" name="Google Shape;817;p10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BOOTSTRAP CON JS</a:t>
            </a:r>
            <a:endParaRPr i="1" sz="3600">
              <a:solidFill>
                <a:srgbClr val="E0FF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10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23" name="Google Shape;823;p101"/>
          <p:cNvSpPr txBox="1"/>
          <p:nvPr/>
        </p:nvSpPr>
        <p:spPr>
          <a:xfrm>
            <a:off x="3806475" y="1367125"/>
            <a:ext cx="5061000" cy="3292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Muchos de los componentes de Bootstrap requieren el uso de JavaScript para funcionar. Específicamente, requieren jQuery, Popper.js y complementos propios de JavaScript.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Para eso hay que colocar los </a:t>
            </a:r>
            <a:r>
              <a:rPr b="1" lang="en-GB" sz="1800">
                <a:solidFill>
                  <a:schemeClr val="dk1"/>
                </a:solidFill>
                <a:latin typeface="Helvetica Neue"/>
                <a:ea typeface="Helvetica Neue"/>
                <a:cs typeface="Helvetica Neue"/>
                <a:sym typeface="Helvetica Neue"/>
              </a:rPr>
              <a:t>&lt;script&gt;</a:t>
            </a:r>
            <a:r>
              <a:rPr lang="en-GB" sz="1800">
                <a:solidFill>
                  <a:schemeClr val="dk1"/>
                </a:solidFill>
                <a:latin typeface="Helvetica Neue Light"/>
                <a:ea typeface="Helvetica Neue Light"/>
                <a:cs typeface="Helvetica Neue Light"/>
                <a:sym typeface="Helvetica Neue Light"/>
              </a:rPr>
              <a:t> vistos en la clase anterior, cerca del final de las páginas, justo antes de la etiqueta de cierre</a:t>
            </a:r>
            <a:r>
              <a:rPr b="1" lang="en-GB" sz="1800">
                <a:solidFill>
                  <a:schemeClr val="dk1"/>
                </a:solidFill>
                <a:latin typeface="Helvetica Neue"/>
                <a:ea typeface="Helvetica Neue"/>
                <a:cs typeface="Helvetica Neue"/>
                <a:sym typeface="Helvetica Neue"/>
              </a:rPr>
              <a:t> &lt;/body&gt;</a:t>
            </a:r>
            <a:r>
              <a:rPr lang="en-GB" sz="1800">
                <a:solidFill>
                  <a:schemeClr val="dk1"/>
                </a:solidFill>
                <a:latin typeface="Helvetica Neue Light"/>
                <a:ea typeface="Helvetica Neue Light"/>
                <a:cs typeface="Helvetica Neue Light"/>
                <a:sym typeface="Helvetica Neue Light"/>
              </a:rPr>
              <a:t>, para habilitarlas. jQuery debe ser lo primero, luego Popper.js, y luego nuestros complementos de JavaScript. </a:t>
            </a:r>
            <a:endParaRPr sz="1800">
              <a:latin typeface="Helvetica Neue Light"/>
              <a:ea typeface="Helvetica Neue Light"/>
              <a:cs typeface="Helvetica Neue Light"/>
              <a:sym typeface="Helvetica Neue Light"/>
            </a:endParaRPr>
          </a:p>
        </p:txBody>
      </p:sp>
      <p:sp>
        <p:nvSpPr>
          <p:cNvPr id="824" name="Google Shape;824;p101"/>
          <p:cNvSpPr txBox="1"/>
          <p:nvPr/>
        </p:nvSpPr>
        <p:spPr>
          <a:xfrm>
            <a:off x="643801" y="475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n-GB" sz="4000">
                <a:solidFill>
                  <a:schemeClr val="dk1"/>
                </a:solidFill>
                <a:latin typeface="Anton"/>
                <a:ea typeface="Anton"/>
                <a:cs typeface="Anton"/>
                <a:sym typeface="Anton"/>
              </a:rPr>
              <a:t>BOOTSTRAP CON J</a:t>
            </a:r>
            <a:r>
              <a:rPr i="1" lang="en-GB" sz="4000">
                <a:solidFill>
                  <a:schemeClr val="dk1"/>
                </a:solidFill>
                <a:latin typeface="Anton"/>
                <a:ea typeface="Anton"/>
                <a:cs typeface="Anton"/>
                <a:sym typeface="Anton"/>
              </a:rPr>
              <a:t>S</a:t>
            </a:r>
            <a:endParaRPr i="1" sz="4000">
              <a:solidFill>
                <a:schemeClr val="dk1"/>
              </a:solidFill>
              <a:latin typeface="Anton"/>
              <a:ea typeface="Anton"/>
              <a:cs typeface="Anton"/>
              <a:sym typeface="Anton"/>
            </a:endParaRPr>
          </a:p>
        </p:txBody>
      </p:sp>
      <p:pic>
        <p:nvPicPr>
          <p:cNvPr id="825" name="Google Shape;825;p101"/>
          <p:cNvPicPr preferRelativeResize="0"/>
          <p:nvPr/>
        </p:nvPicPr>
        <p:blipFill>
          <a:blip r:embed="rId4">
            <a:alphaModFix/>
          </a:blip>
          <a:stretch>
            <a:fillRect/>
          </a:stretch>
        </p:blipFill>
        <p:spPr>
          <a:xfrm>
            <a:off x="1162325" y="1738953"/>
            <a:ext cx="2460037" cy="3044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829" name="Shape 829"/>
        <p:cNvGrpSpPr/>
        <p:nvPr/>
      </p:nvGrpSpPr>
      <p:grpSpPr>
        <a:xfrm>
          <a:off x="0" y="0"/>
          <a:ext cx="0" cy="0"/>
          <a:chOff x="0" y="0"/>
          <a:chExt cx="0" cy="0"/>
        </a:xfrm>
      </p:grpSpPr>
      <p:sp>
        <p:nvSpPr>
          <p:cNvPr id="830" name="Google Shape;830;p10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JAVASCRIPT</a:t>
            </a:r>
            <a:endParaRPr b="0" i="1" sz="3600" u="none" cap="none" strike="noStrike">
              <a:solidFill>
                <a:srgbClr val="000000"/>
              </a:solidFill>
              <a:latin typeface="Anton"/>
              <a:ea typeface="Anton"/>
              <a:cs typeface="Anton"/>
              <a:sym typeface="Anton"/>
            </a:endParaRPr>
          </a:p>
        </p:txBody>
      </p:sp>
      <p:pic>
        <p:nvPicPr>
          <p:cNvPr id="831" name="Google Shape;831;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5" name="Shape 835"/>
        <p:cNvGrpSpPr/>
        <p:nvPr/>
      </p:nvGrpSpPr>
      <p:grpSpPr>
        <a:xfrm>
          <a:off x="0" y="0"/>
          <a:ext cx="0" cy="0"/>
          <a:chOff x="0" y="0"/>
          <a:chExt cx="0" cy="0"/>
        </a:xfrm>
      </p:grpSpPr>
      <p:pic>
        <p:nvPicPr>
          <p:cNvPr id="836" name="Google Shape;836;p10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37" name="Google Shape;837;p103"/>
          <p:cNvSpPr txBox="1"/>
          <p:nvPr/>
        </p:nvSpPr>
        <p:spPr>
          <a:xfrm>
            <a:off x="888150" y="1199850"/>
            <a:ext cx="7367700" cy="3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 un lenguaje </a:t>
            </a:r>
            <a:r>
              <a:rPr lang="en-GB" sz="1800">
                <a:solidFill>
                  <a:schemeClr val="dk1"/>
                </a:solidFill>
                <a:latin typeface="Helvetica Neue Light"/>
                <a:ea typeface="Helvetica Neue Light"/>
                <a:cs typeface="Helvetica Neue Light"/>
                <a:sym typeface="Helvetica Neue Light"/>
              </a:rPr>
              <a:t>con muchas posibilidades. No</a:t>
            </a:r>
            <a:r>
              <a:rPr lang="en-GB" sz="1800">
                <a:solidFill>
                  <a:schemeClr val="dk1"/>
                </a:solidFill>
                <a:latin typeface="Helvetica Neue Light"/>
                <a:ea typeface="Helvetica Neue Light"/>
                <a:cs typeface="Helvetica Neue Light"/>
                <a:sym typeface="Helvetica Neue Light"/>
              </a:rPr>
              <a:t> requiere de compilación, ya que el lenguaje funciona del lado del cliente, y los navegadores son los encargados de interpretar estos códigos.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Se utiliza para crear pequeños programas que luego son insertados en una página web, y en programas más grandes, orientados a objetos mucho más complejos. Con Javascript podemos crear diferentes efectos e interactuar con nuestros usuarios.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Didact Gothic"/>
              <a:ea typeface="Didact Gothic"/>
              <a:cs typeface="Didact Gothic"/>
              <a:sym typeface="Didact Gothic"/>
            </a:endParaRPr>
          </a:p>
        </p:txBody>
      </p:sp>
      <p:sp>
        <p:nvSpPr>
          <p:cNvPr id="838" name="Google Shape;838;p103"/>
          <p:cNvSpPr txBox="1"/>
          <p:nvPr/>
        </p:nvSpPr>
        <p:spPr>
          <a:xfrm>
            <a:off x="2187450" y="4770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JAVASCRIPT</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10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44" name="Google Shape;844;p104"/>
          <p:cNvSpPr txBox="1"/>
          <p:nvPr/>
        </p:nvSpPr>
        <p:spPr>
          <a:xfrm>
            <a:off x="4593750" y="665025"/>
            <a:ext cx="3855900" cy="15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COMPONENTES </a:t>
            </a:r>
            <a:endParaRPr i="1" sz="4000">
              <a:solidFill>
                <a:schemeClr val="dk1"/>
              </a:solidFill>
              <a:latin typeface="Anton"/>
              <a:ea typeface="Anton"/>
              <a:cs typeface="Anton"/>
              <a:sym typeface="Anton"/>
            </a:endParaRPr>
          </a:p>
          <a:p>
            <a:pPr indent="0" lvl="0" marL="0" rtl="0" algn="ctr">
              <a:lnSpc>
                <a:spcPct val="115000"/>
              </a:lnSpc>
              <a:spcBef>
                <a:spcPts val="300"/>
              </a:spcBef>
              <a:spcAft>
                <a:spcPts val="0"/>
              </a:spcAft>
              <a:buClr>
                <a:schemeClr val="dk1"/>
              </a:buClr>
              <a:buSzPts val="1100"/>
              <a:buFont typeface="Arial"/>
              <a:buNone/>
            </a:pPr>
            <a:r>
              <a:rPr i="1" lang="en-GB" sz="4000">
                <a:solidFill>
                  <a:schemeClr val="dk1"/>
                </a:solidFill>
                <a:latin typeface="Anton"/>
                <a:ea typeface="Anton"/>
                <a:cs typeface="Anton"/>
                <a:sym typeface="Anton"/>
              </a:rPr>
              <a:t>DE BOOTSTRAP</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845" name="Google Shape;845;p104"/>
          <p:cNvSpPr txBox="1"/>
          <p:nvPr/>
        </p:nvSpPr>
        <p:spPr>
          <a:xfrm>
            <a:off x="4508250" y="2107825"/>
            <a:ext cx="4093800" cy="232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Bootstrap tiene algunos componentes que utilizan JavaScript, para poder reproducirse de manera óptima. Aquí veremos algunos, y para conocer más puedes visitar el siguiente </a:t>
            </a:r>
            <a:r>
              <a:rPr lang="en-GB" sz="1800" u="sng">
                <a:solidFill>
                  <a:schemeClr val="accent5"/>
                </a:solidFill>
                <a:latin typeface="Helvetica Neue Light"/>
                <a:ea typeface="Helvetica Neue Light"/>
                <a:cs typeface="Helvetica Neue Light"/>
                <a:sym typeface="Helvetica Neue Light"/>
                <a:hlinkClick r:id="rId4">
                  <a:extLst>
                    <a:ext uri="{A12FA001-AC4F-418D-AE19-62706E023703}">
                      <ahyp:hlinkClr val="tx"/>
                    </a:ext>
                  </a:extLst>
                </a:hlinkClick>
              </a:rPr>
              <a:t>enlace</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pic>
        <p:nvPicPr>
          <p:cNvPr id="846" name="Google Shape;846;p104"/>
          <p:cNvPicPr preferRelativeResize="0"/>
          <p:nvPr/>
        </p:nvPicPr>
        <p:blipFill>
          <a:blip r:embed="rId5">
            <a:alphaModFix/>
          </a:blip>
          <a:stretch>
            <a:fillRect/>
          </a:stretch>
        </p:blipFill>
        <p:spPr>
          <a:xfrm>
            <a:off x="997425" y="933088"/>
            <a:ext cx="3277325" cy="3277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5"/>
          <p:cNvSpPr txBox="1"/>
          <p:nvPr/>
        </p:nvSpPr>
        <p:spPr>
          <a:xfrm>
            <a:off x="491150" y="2333050"/>
            <a:ext cx="8652900" cy="254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200">
                <a:solidFill>
                  <a:srgbClr val="0000CD"/>
                </a:solidFill>
                <a:latin typeface="Didact Gothic"/>
                <a:ea typeface="Didact Gothic"/>
                <a:cs typeface="Didact Gothic"/>
                <a:sym typeface="Didact Gothic"/>
              </a:rPr>
              <a:t>&lt;</a:t>
            </a:r>
            <a:r>
              <a:rPr lang="en-GB" sz="1200">
                <a:solidFill>
                  <a:srgbClr val="FF0000"/>
                </a:solidFill>
                <a:latin typeface="Didact Gothic"/>
                <a:ea typeface="Didact Gothic"/>
                <a:cs typeface="Didact Gothic"/>
                <a:sym typeface="Didact Gothic"/>
              </a:rPr>
              <a:t>body</a:t>
            </a:r>
            <a:r>
              <a:rPr lang="en-GB" sz="1200">
                <a:solidFill>
                  <a:srgbClr val="0000CD"/>
                </a:solidFill>
                <a:latin typeface="Didact Gothic"/>
                <a:ea typeface="Didact Gothic"/>
                <a:cs typeface="Didact Gothic"/>
                <a:sym typeface="Didact Gothic"/>
              </a:rPr>
              <a:t>&gt; </a:t>
            </a:r>
            <a:r>
              <a:rPr lang="en-GB" sz="1200">
                <a:latin typeface="Didact Gothic"/>
                <a:ea typeface="Didact Gothic"/>
                <a:cs typeface="Didact Gothic"/>
                <a:sym typeface="Didact Gothic"/>
              </a:rPr>
              <a:t>(…)</a:t>
            </a:r>
            <a:endParaRPr sz="1200">
              <a:latin typeface="Didact Gothic"/>
              <a:ea typeface="Didact Gothic"/>
              <a:cs typeface="Didact Gothic"/>
              <a:sym typeface="Didact Gothic"/>
            </a:endParaRPr>
          </a:p>
          <a:p>
            <a:pPr indent="0" lvl="0" marL="0" marR="0" rtl="0" algn="l">
              <a:lnSpc>
                <a:spcPct val="135714"/>
              </a:lnSpc>
              <a:spcBef>
                <a:spcPts val="0"/>
              </a:spcBef>
              <a:spcAft>
                <a:spcPts val="0"/>
              </a:spcAft>
              <a:buClr>
                <a:schemeClr val="dk1"/>
              </a:buClr>
              <a:buSzPts val="1100"/>
              <a:buFont typeface="Arial"/>
              <a:buNone/>
            </a:pPr>
            <a:r>
              <a:rPr lang="en-GB" sz="1200">
                <a:solidFill>
                  <a:srgbClr val="0000CD"/>
                </a:solidFill>
                <a:highlight>
                  <a:srgbClr val="3DFFBC"/>
                </a:highlight>
                <a:latin typeface="Didact Gothic"/>
                <a:ea typeface="Didact Gothic"/>
                <a:cs typeface="Didact Gothic"/>
                <a:sym typeface="Didact Gothic"/>
              </a:rPr>
              <a:t>&lt;</a:t>
            </a:r>
            <a:r>
              <a:rPr lang="en-GB" sz="1200">
                <a:solidFill>
                  <a:srgbClr val="FF0000"/>
                </a:solidFill>
                <a:highlight>
                  <a:srgbClr val="3DFFBC"/>
                </a:highlight>
                <a:latin typeface="Didact Gothic"/>
                <a:ea typeface="Didact Gothic"/>
                <a:cs typeface="Didact Gothic"/>
                <a:sym typeface="Didact Gothic"/>
              </a:rPr>
              <a:t>script</a:t>
            </a:r>
            <a:r>
              <a:rPr lang="en-GB" sz="1200">
                <a:highlight>
                  <a:srgbClr val="3DFFBC"/>
                </a:highlight>
                <a:latin typeface="Didact Gothic"/>
                <a:ea typeface="Didact Gothic"/>
                <a:cs typeface="Didact Gothic"/>
                <a:sym typeface="Didact Gothic"/>
              </a:rPr>
              <a:t> src="https://code.jquery.com/jquery-3.5.1.slim.min.js" integrity="sha384-DfXdz2htPH0lsSSs5nCTpuj/zy4C+OGpamoFVy38MVBnE+IbbVYUew+OrCXaRkfj" crossorigin="anonymous"</a:t>
            </a:r>
            <a:r>
              <a:rPr lang="en-GB" sz="1200">
                <a:solidFill>
                  <a:srgbClr val="0000CD"/>
                </a:solidFill>
                <a:highlight>
                  <a:srgbClr val="3DFFBC"/>
                </a:highlight>
                <a:latin typeface="Didact Gothic"/>
                <a:ea typeface="Didact Gothic"/>
                <a:cs typeface="Didact Gothic"/>
                <a:sym typeface="Didact Gothic"/>
              </a:rPr>
              <a:t>&gt;&lt;/</a:t>
            </a:r>
            <a:r>
              <a:rPr lang="en-GB" sz="1200">
                <a:solidFill>
                  <a:srgbClr val="FF0000"/>
                </a:solidFill>
                <a:highlight>
                  <a:srgbClr val="3DFFBC"/>
                </a:highlight>
                <a:latin typeface="Didact Gothic"/>
                <a:ea typeface="Didact Gothic"/>
                <a:cs typeface="Didact Gothic"/>
                <a:sym typeface="Didact Gothic"/>
              </a:rPr>
              <a:t>script</a:t>
            </a:r>
            <a:r>
              <a:rPr lang="en-GB" sz="1200">
                <a:solidFill>
                  <a:srgbClr val="0000CD"/>
                </a:solidFill>
                <a:highlight>
                  <a:srgbClr val="3DFFBC"/>
                </a:highlight>
                <a:latin typeface="Didact Gothic"/>
                <a:ea typeface="Didact Gothic"/>
                <a:cs typeface="Didact Gothic"/>
                <a:sym typeface="Didact Gothic"/>
              </a:rPr>
              <a:t>&gt;</a:t>
            </a:r>
            <a:endParaRPr sz="1200">
              <a:highlight>
                <a:srgbClr val="3DFFBC"/>
              </a:highlight>
              <a:latin typeface="Didact Gothic"/>
              <a:ea typeface="Didact Gothic"/>
              <a:cs typeface="Didact Gothic"/>
              <a:sym typeface="Didact Gothic"/>
            </a:endParaRPr>
          </a:p>
          <a:p>
            <a:pPr indent="0" lvl="0" marL="0" marR="0" rtl="0" algn="l">
              <a:lnSpc>
                <a:spcPct val="135714"/>
              </a:lnSpc>
              <a:spcBef>
                <a:spcPts val="0"/>
              </a:spcBef>
              <a:spcAft>
                <a:spcPts val="0"/>
              </a:spcAft>
              <a:buClr>
                <a:schemeClr val="dk1"/>
              </a:buClr>
              <a:buSzPts val="1100"/>
              <a:buFont typeface="Arial"/>
              <a:buNone/>
            </a:pPr>
            <a:r>
              <a:rPr lang="en-GB" sz="1200">
                <a:solidFill>
                  <a:srgbClr val="0000CD"/>
                </a:solidFill>
                <a:highlight>
                  <a:srgbClr val="3DFFBC"/>
                </a:highlight>
                <a:latin typeface="Didact Gothic"/>
                <a:ea typeface="Didact Gothic"/>
                <a:cs typeface="Didact Gothic"/>
                <a:sym typeface="Didact Gothic"/>
              </a:rPr>
              <a:t>&lt;</a:t>
            </a:r>
            <a:r>
              <a:rPr lang="en-GB" sz="1200">
                <a:solidFill>
                  <a:srgbClr val="FF0000"/>
                </a:solidFill>
                <a:highlight>
                  <a:srgbClr val="3DFFBC"/>
                </a:highlight>
                <a:latin typeface="Didact Gothic"/>
                <a:ea typeface="Didact Gothic"/>
                <a:cs typeface="Didact Gothic"/>
                <a:sym typeface="Didact Gothic"/>
              </a:rPr>
              <a:t>script</a:t>
            </a:r>
            <a:r>
              <a:rPr lang="en-GB" sz="1200">
                <a:highlight>
                  <a:srgbClr val="3DFFBC"/>
                </a:highlight>
                <a:latin typeface="Didact Gothic"/>
                <a:ea typeface="Didact Gothic"/>
                <a:cs typeface="Didact Gothic"/>
                <a:sym typeface="Didact Gothic"/>
              </a:rPr>
              <a:t> src="https://cdn.jsdelivr.net/npm/popper.js@1.16.0/dist/umd/popper.min.js" integrity="sha384-Q6E9RHvbIyZFJoft+2mJbHaEWldlvI9IOYy5n3zV9zzTtmI3UksdQRVvoxMfooAo" crossorigin="anonymous"</a:t>
            </a:r>
            <a:r>
              <a:rPr lang="en-GB" sz="1200">
                <a:solidFill>
                  <a:srgbClr val="0000CD"/>
                </a:solidFill>
                <a:highlight>
                  <a:srgbClr val="3DFFBC"/>
                </a:highlight>
                <a:latin typeface="Didact Gothic"/>
                <a:ea typeface="Didact Gothic"/>
                <a:cs typeface="Didact Gothic"/>
                <a:sym typeface="Didact Gothic"/>
              </a:rPr>
              <a:t>&gt;&lt;/</a:t>
            </a:r>
            <a:r>
              <a:rPr lang="en-GB" sz="1200">
                <a:solidFill>
                  <a:srgbClr val="FF0000"/>
                </a:solidFill>
                <a:highlight>
                  <a:srgbClr val="3DFFBC"/>
                </a:highlight>
                <a:latin typeface="Didact Gothic"/>
                <a:ea typeface="Didact Gothic"/>
                <a:cs typeface="Didact Gothic"/>
                <a:sym typeface="Didact Gothic"/>
              </a:rPr>
              <a:t>script</a:t>
            </a:r>
            <a:r>
              <a:rPr lang="en-GB" sz="1200">
                <a:solidFill>
                  <a:srgbClr val="0000CD"/>
                </a:solidFill>
                <a:highlight>
                  <a:srgbClr val="3DFFBC"/>
                </a:highlight>
                <a:latin typeface="Didact Gothic"/>
                <a:ea typeface="Didact Gothic"/>
                <a:cs typeface="Didact Gothic"/>
                <a:sym typeface="Didact Gothic"/>
              </a:rPr>
              <a:t>&gt;</a:t>
            </a:r>
            <a:endParaRPr sz="1200">
              <a:highlight>
                <a:srgbClr val="3DFFBC"/>
              </a:highlight>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200">
                <a:solidFill>
                  <a:srgbClr val="0000CD"/>
                </a:solidFill>
                <a:highlight>
                  <a:srgbClr val="3DFFBC"/>
                </a:highlight>
                <a:latin typeface="Didact Gothic"/>
                <a:ea typeface="Didact Gothic"/>
                <a:cs typeface="Didact Gothic"/>
                <a:sym typeface="Didact Gothic"/>
              </a:rPr>
              <a:t>&lt;</a:t>
            </a:r>
            <a:r>
              <a:rPr lang="en-GB" sz="1200">
                <a:solidFill>
                  <a:srgbClr val="FF0000"/>
                </a:solidFill>
                <a:highlight>
                  <a:srgbClr val="3DFFBC"/>
                </a:highlight>
                <a:latin typeface="Didact Gothic"/>
                <a:ea typeface="Didact Gothic"/>
                <a:cs typeface="Didact Gothic"/>
                <a:sym typeface="Didact Gothic"/>
              </a:rPr>
              <a:t>script</a:t>
            </a:r>
            <a:r>
              <a:rPr lang="en-GB" sz="1200">
                <a:highlight>
                  <a:srgbClr val="3DFFBC"/>
                </a:highlight>
                <a:latin typeface="Didact Gothic"/>
                <a:ea typeface="Didact Gothic"/>
                <a:cs typeface="Didact Gothic"/>
                <a:sym typeface="Didact Gothic"/>
              </a:rPr>
              <a:t> src="https://stackpath.bootstrapcdn.com/bootstrap/4.5.0/js/bootstrap.min.js" integrity="sha384-OgVRvuATP1z7JjHLkuOU7Xw704+h835Lr+6QL9UvYjZE3Ipu6Tp75j7Bh/kR0JKI" crossorigin="anonymous"</a:t>
            </a:r>
            <a:r>
              <a:rPr lang="en-GB" sz="1200">
                <a:solidFill>
                  <a:srgbClr val="0000CD"/>
                </a:solidFill>
                <a:highlight>
                  <a:srgbClr val="3DFFBC"/>
                </a:highlight>
                <a:latin typeface="Didact Gothic"/>
                <a:ea typeface="Didact Gothic"/>
                <a:cs typeface="Didact Gothic"/>
                <a:sym typeface="Didact Gothic"/>
              </a:rPr>
              <a:t>&gt;&lt;/</a:t>
            </a:r>
            <a:r>
              <a:rPr lang="en-GB" sz="1200">
                <a:solidFill>
                  <a:srgbClr val="FF0000"/>
                </a:solidFill>
                <a:highlight>
                  <a:srgbClr val="3DFFBC"/>
                </a:highlight>
                <a:latin typeface="Didact Gothic"/>
                <a:ea typeface="Didact Gothic"/>
                <a:cs typeface="Didact Gothic"/>
                <a:sym typeface="Didact Gothic"/>
              </a:rPr>
              <a:t>script</a:t>
            </a:r>
            <a:r>
              <a:rPr lang="en-GB" sz="1200">
                <a:solidFill>
                  <a:srgbClr val="0000CD"/>
                </a:solidFill>
                <a:highlight>
                  <a:srgbClr val="3DFFBC"/>
                </a:highlight>
                <a:latin typeface="Didact Gothic"/>
                <a:ea typeface="Didact Gothic"/>
                <a:cs typeface="Didact Gothic"/>
                <a:sym typeface="Didact Gothic"/>
              </a:rPr>
              <a:t>&gt;</a:t>
            </a:r>
            <a:endParaRPr sz="1200">
              <a:highlight>
                <a:srgbClr val="3DFFBC"/>
              </a:highlight>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200">
                <a:solidFill>
                  <a:srgbClr val="0000CD"/>
                </a:solidFill>
                <a:latin typeface="Didact Gothic"/>
                <a:ea typeface="Didact Gothic"/>
                <a:cs typeface="Didact Gothic"/>
                <a:sym typeface="Didact Gothic"/>
              </a:rPr>
              <a:t>&lt;/</a:t>
            </a:r>
            <a:r>
              <a:rPr lang="en-GB" sz="1200">
                <a:solidFill>
                  <a:srgbClr val="FF0000"/>
                </a:solidFill>
                <a:latin typeface="Didact Gothic"/>
                <a:ea typeface="Didact Gothic"/>
                <a:cs typeface="Didact Gothic"/>
                <a:sym typeface="Didact Gothic"/>
              </a:rPr>
              <a:t>body</a:t>
            </a:r>
            <a:r>
              <a:rPr lang="en-GB" sz="1200">
                <a:solidFill>
                  <a:srgbClr val="0000CD"/>
                </a:solidFill>
                <a:latin typeface="Didact Gothic"/>
                <a:ea typeface="Didact Gothic"/>
                <a:cs typeface="Didact Gothic"/>
                <a:sym typeface="Didact Gothic"/>
              </a:rPr>
              <a:t>&gt;</a:t>
            </a:r>
            <a:endParaRPr sz="1200">
              <a:solidFill>
                <a:srgbClr val="0000CD"/>
              </a:solidFill>
              <a:latin typeface="Didact Gothic"/>
              <a:ea typeface="Didact Gothic"/>
              <a:cs typeface="Didact Gothic"/>
              <a:sym typeface="Didact Gothic"/>
            </a:endParaRPr>
          </a:p>
        </p:txBody>
      </p:sp>
      <p:pic>
        <p:nvPicPr>
          <p:cNvPr id="852" name="Google Shape;852;p10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53" name="Google Shape;853;p105"/>
          <p:cNvSpPr txBox="1"/>
          <p:nvPr/>
        </p:nvSpPr>
        <p:spPr>
          <a:xfrm>
            <a:off x="1964850" y="361525"/>
            <a:ext cx="5214300" cy="9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n-GB" sz="4000">
                <a:solidFill>
                  <a:schemeClr val="dk1"/>
                </a:solidFill>
                <a:latin typeface="Anton"/>
                <a:ea typeface="Anton"/>
                <a:cs typeface="Anton"/>
                <a:sym typeface="Anton"/>
              </a:rPr>
              <a:t>BOOTSTRAP CON JS</a:t>
            </a:r>
            <a:endParaRPr sz="3600">
              <a:solidFill>
                <a:schemeClr val="dk1"/>
              </a:solidFill>
              <a:latin typeface="Anton"/>
              <a:ea typeface="Anton"/>
              <a:cs typeface="Anton"/>
              <a:sym typeface="Anton"/>
            </a:endParaRPr>
          </a:p>
        </p:txBody>
      </p:sp>
      <p:sp>
        <p:nvSpPr>
          <p:cNvPr id="854" name="Google Shape;854;p105"/>
          <p:cNvSpPr txBox="1"/>
          <p:nvPr/>
        </p:nvSpPr>
        <p:spPr>
          <a:xfrm>
            <a:off x="654900" y="1217050"/>
            <a:ext cx="7925700" cy="11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Para que puedas incluir en tu proyecto componentes tales como carrusel o menú con drop down, tienes que sumar al final de tus html tres links antes del cierre de la etiqueta body de la siguiente manera:</a:t>
            </a:r>
            <a:endParaRPr sz="1800">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34"/>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12</a:t>
            </a:r>
            <a:endParaRPr i="1" sz="2000">
              <a:latin typeface="Anton"/>
              <a:ea typeface="Anton"/>
              <a:cs typeface="Anton"/>
              <a:sym typeface="Anton"/>
            </a:endParaRPr>
          </a:p>
        </p:txBody>
      </p:sp>
      <p:pic>
        <p:nvPicPr>
          <p:cNvPr id="156" name="Google Shape;156;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7" name="Google Shape;157;p34"/>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58" name="Google Shape;158;p34"/>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59" name="Google Shape;159;p34"/>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60" name="Google Shape;160;p34"/>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61" name="Google Shape;161;p34"/>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62" name="Google Shape;162;p34"/>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63" name="Google Shape;163;p34"/>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4" name="Google Shape;164;p34"/>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65" name="Google Shape;165;p34"/>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66" name="Google Shape;166;p34"/>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67" name="Google Shape;167;p34"/>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8" name="Google Shape;168;p34"/>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69" name="Google Shape;169;p34"/>
          <p:cNvCxnSpPr>
            <a:endCxn id="170"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0" name="Google Shape;170;p34"/>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71" name="Google Shape;171;p34"/>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72" name="Google Shape;172;p34"/>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73" name="Google Shape;173;p34"/>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4" name="Google Shape;174;p34"/>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75" name="Google Shape;175;p34"/>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76" name="Google Shape;176;p34"/>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Estructura de Bootstrap</a:t>
            </a:r>
            <a:endParaRPr sz="1100">
              <a:solidFill>
                <a:srgbClr val="FFFFFF"/>
              </a:solidFill>
              <a:latin typeface="Helvetica Neue"/>
              <a:ea typeface="Helvetica Neue"/>
              <a:cs typeface="Helvetica Neue"/>
              <a:sym typeface="Helvetica Neue"/>
            </a:endParaRPr>
          </a:p>
        </p:txBody>
      </p:sp>
      <p:cxnSp>
        <p:nvCxnSpPr>
          <p:cNvPr id="177" name="Google Shape;177;p34"/>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78" name="Google Shape;178;p34"/>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79" name="Google Shape;179;p34"/>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80" name="Google Shape;180;p34"/>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81" name="Google Shape;181;p34"/>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82" name="Google Shape;182;p34"/>
          <p:cNvCxnSpPr>
            <a:endCxn id="183"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83" name="Google Shape;183;p34"/>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84" name="Google Shape;184;p34"/>
          <p:cNvCxnSpPr>
            <a:stCxn id="176"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85" name="Google Shape;185;p34"/>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Componentes de Bootstrap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10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60" name="Google Shape;860;p106"/>
          <p:cNvSpPr txBox="1"/>
          <p:nvPr/>
        </p:nvSpPr>
        <p:spPr>
          <a:xfrm>
            <a:off x="3158550" y="0"/>
            <a:ext cx="2826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CARRUSEL</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861" name="Google Shape;861;p106"/>
          <p:cNvPicPr preferRelativeResize="0"/>
          <p:nvPr/>
        </p:nvPicPr>
        <p:blipFill>
          <a:blip r:embed="rId4">
            <a:alphaModFix/>
          </a:blip>
          <a:stretch>
            <a:fillRect/>
          </a:stretch>
        </p:blipFill>
        <p:spPr>
          <a:xfrm>
            <a:off x="1512513" y="1035640"/>
            <a:ext cx="6118982" cy="3471585"/>
          </a:xfrm>
          <a:prstGeom prst="rect">
            <a:avLst/>
          </a:prstGeom>
          <a:noFill/>
          <a:ln>
            <a:noFill/>
          </a:ln>
        </p:spPr>
      </p:pic>
      <p:sp>
        <p:nvSpPr>
          <p:cNvPr id="862" name="Google Shape;862;p106"/>
          <p:cNvSpPr txBox="1"/>
          <p:nvPr/>
        </p:nvSpPr>
        <p:spPr>
          <a:xfrm>
            <a:off x="3408500" y="4507225"/>
            <a:ext cx="22101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hlink"/>
                </a:solidFill>
                <a:latin typeface="Helvetica Neue Light"/>
                <a:ea typeface="Helvetica Neue Light"/>
                <a:cs typeface="Helvetica Neue Light"/>
                <a:sym typeface="Helvetica Neue Light"/>
                <a:hlinkClick r:id="rId5"/>
              </a:rPr>
              <a:t>Ejemplo del carrusel</a:t>
            </a:r>
            <a:endParaRPr sz="1800">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10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68" name="Google Shape;868;p107"/>
          <p:cNvSpPr txBox="1"/>
          <p:nvPr/>
        </p:nvSpPr>
        <p:spPr>
          <a:xfrm>
            <a:off x="643801" y="181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BASIC DROPDOWN </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pic>
        <p:nvPicPr>
          <p:cNvPr id="869" name="Google Shape;869;p107"/>
          <p:cNvPicPr preferRelativeResize="0"/>
          <p:nvPr/>
        </p:nvPicPr>
        <p:blipFill>
          <a:blip r:embed="rId4">
            <a:alphaModFix/>
          </a:blip>
          <a:stretch>
            <a:fillRect/>
          </a:stretch>
        </p:blipFill>
        <p:spPr>
          <a:xfrm>
            <a:off x="711275" y="1460603"/>
            <a:ext cx="7873861" cy="2987710"/>
          </a:xfrm>
          <a:prstGeom prst="rect">
            <a:avLst/>
          </a:prstGeom>
          <a:noFill/>
          <a:ln>
            <a:noFill/>
          </a:ln>
        </p:spPr>
      </p:pic>
      <p:sp>
        <p:nvSpPr>
          <p:cNvPr id="870" name="Google Shape;870;p107"/>
          <p:cNvSpPr txBox="1"/>
          <p:nvPr/>
        </p:nvSpPr>
        <p:spPr>
          <a:xfrm>
            <a:off x="3027500" y="4507225"/>
            <a:ext cx="33723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hlink"/>
                </a:solidFill>
                <a:latin typeface="Helvetica Neue Light"/>
                <a:ea typeface="Helvetica Neue Light"/>
                <a:cs typeface="Helvetica Neue Light"/>
                <a:sym typeface="Helvetica Neue Light"/>
                <a:hlinkClick r:id="rId5"/>
              </a:rPr>
              <a:t>Ejemplo del menú desplegable</a:t>
            </a:r>
            <a:endParaRPr sz="1800">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10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76" name="Google Shape;876;p108"/>
          <p:cNvSpPr txBox="1"/>
          <p:nvPr/>
        </p:nvSpPr>
        <p:spPr>
          <a:xfrm>
            <a:off x="643801" y="373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n-GB" sz="4000">
                <a:solidFill>
                  <a:schemeClr val="dk1"/>
                </a:solidFill>
                <a:latin typeface="Anton"/>
                <a:ea typeface="Anton"/>
                <a:cs typeface="Anton"/>
                <a:sym typeface="Anton"/>
              </a:rPr>
              <a:t>MODAL O CUADRO DE DIÁLOGO </a:t>
            </a:r>
            <a:endParaRPr i="1" sz="4000">
              <a:solidFill>
                <a:schemeClr val="dk1"/>
              </a:solidFill>
              <a:latin typeface="Anton"/>
              <a:ea typeface="Anton"/>
              <a:cs typeface="Anton"/>
              <a:sym typeface="Anton"/>
            </a:endParaRPr>
          </a:p>
        </p:txBody>
      </p:sp>
      <p:pic>
        <p:nvPicPr>
          <p:cNvPr id="877" name="Google Shape;877;p108"/>
          <p:cNvPicPr preferRelativeResize="0"/>
          <p:nvPr/>
        </p:nvPicPr>
        <p:blipFill>
          <a:blip r:embed="rId4">
            <a:alphaModFix/>
          </a:blip>
          <a:stretch>
            <a:fillRect/>
          </a:stretch>
        </p:blipFill>
        <p:spPr>
          <a:xfrm>
            <a:off x="152400" y="1519515"/>
            <a:ext cx="8839201" cy="2607308"/>
          </a:xfrm>
          <a:prstGeom prst="rect">
            <a:avLst/>
          </a:prstGeom>
          <a:noFill/>
          <a:ln>
            <a:noFill/>
          </a:ln>
        </p:spPr>
      </p:pic>
      <p:sp>
        <p:nvSpPr>
          <p:cNvPr id="878" name="Google Shape;878;p108"/>
          <p:cNvSpPr txBox="1"/>
          <p:nvPr/>
        </p:nvSpPr>
        <p:spPr>
          <a:xfrm>
            <a:off x="3408500" y="4507225"/>
            <a:ext cx="22101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hlink"/>
                </a:solidFill>
                <a:latin typeface="Helvetica Neue Light"/>
                <a:ea typeface="Helvetica Neue Light"/>
                <a:cs typeface="Helvetica Neue Light"/>
                <a:sym typeface="Helvetica Neue Light"/>
                <a:hlinkClick r:id="rId5"/>
              </a:rPr>
              <a:t>Ejemplo del </a:t>
            </a:r>
            <a:r>
              <a:rPr lang="en-GB" sz="1800" u="sng">
                <a:solidFill>
                  <a:schemeClr val="hlink"/>
                </a:solidFill>
                <a:latin typeface="Helvetica Neue Light"/>
                <a:ea typeface="Helvetica Neue Light"/>
                <a:cs typeface="Helvetica Neue Light"/>
                <a:sym typeface="Helvetica Neue Light"/>
                <a:hlinkClick r:id="rId6"/>
              </a:rPr>
              <a:t>Modal</a:t>
            </a:r>
            <a:endParaRPr sz="1800">
              <a:latin typeface="Helvetica Neue Light"/>
              <a:ea typeface="Helvetica Neue Light"/>
              <a:cs typeface="Helvetica Neue Light"/>
              <a:sym typeface="Helvetica Neue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10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84" name="Google Shape;884;p109"/>
          <p:cNvSpPr txBox="1"/>
          <p:nvPr/>
        </p:nvSpPr>
        <p:spPr>
          <a:xfrm>
            <a:off x="643801" y="2745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BUDGES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885" name="Google Shape;885;p109"/>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i="1" lang="en-GB" sz="2000">
                <a:highlight>
                  <a:srgbClr val="FFFFFF"/>
                </a:highlight>
                <a:latin typeface="Helvetica Neue"/>
                <a:ea typeface="Helvetica Neue"/>
                <a:cs typeface="Helvetica Neue"/>
                <a:sym typeface="Helvetica Neue"/>
              </a:rPr>
              <a:t>HTML</a:t>
            </a:r>
            <a:endParaRPr b="1" i="1" sz="2000">
              <a:highlight>
                <a:srgbClr val="FFFFFF"/>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886" name="Google Shape;886;p109"/>
          <p:cNvSpPr txBox="1"/>
          <p:nvPr/>
        </p:nvSpPr>
        <p:spPr>
          <a:xfrm>
            <a:off x="592325" y="2056475"/>
            <a:ext cx="3727500" cy="22989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lang="en-GB" sz="1600">
                <a:solidFill>
                  <a:srgbClr val="0000CD"/>
                </a:solidFill>
                <a:latin typeface="Didact Gothic"/>
                <a:ea typeface="Didact Gothic"/>
                <a:cs typeface="Didact Gothic"/>
                <a:sym typeface="Didact Gothic"/>
              </a:rPr>
              <a:t>&lt;</a:t>
            </a:r>
            <a:r>
              <a:rPr lang="en-GB" sz="1600">
                <a:solidFill>
                  <a:srgbClr val="A52A2A"/>
                </a:solidFill>
                <a:latin typeface="Didact Gothic"/>
                <a:ea typeface="Didact Gothic"/>
                <a:cs typeface="Didact Gothic"/>
                <a:sym typeface="Didact Gothic"/>
              </a:rPr>
              <a:t>h2</a:t>
            </a:r>
            <a:r>
              <a:rPr lang="en-GB" sz="1600">
                <a:solidFill>
                  <a:srgbClr val="0000CD"/>
                </a:solidFill>
                <a:latin typeface="Didact Gothic"/>
                <a:ea typeface="Didact Gothic"/>
                <a:cs typeface="Didact Gothic"/>
                <a:sym typeface="Didact Gothic"/>
              </a:rPr>
              <a:t>&gt;</a:t>
            </a:r>
            <a:r>
              <a:rPr lang="en-GB" sz="1600">
                <a:latin typeface="Didact Gothic"/>
                <a:ea typeface="Didact Gothic"/>
                <a:cs typeface="Didact Gothic"/>
                <a:sym typeface="Didact Gothic"/>
              </a:rPr>
              <a:t>Título de ejemplo </a:t>
            </a:r>
            <a:br>
              <a:rPr lang="en-GB" sz="1600">
                <a:latin typeface="Didact Gothic"/>
                <a:ea typeface="Didact Gothic"/>
                <a:cs typeface="Didact Gothic"/>
                <a:sym typeface="Didact Gothic"/>
              </a:rPr>
            </a:br>
            <a:r>
              <a:rPr lang="en-GB" sz="1600">
                <a:latin typeface="Didact Gothic"/>
                <a:ea typeface="Didact Gothic"/>
                <a:cs typeface="Didact Gothic"/>
                <a:sym typeface="Didact Gothic"/>
              </a:rPr>
              <a:t>&lt;</a:t>
            </a:r>
            <a:r>
              <a:rPr lang="en-GB" sz="1600">
                <a:solidFill>
                  <a:srgbClr val="A52A2A"/>
                </a:solidFill>
                <a:latin typeface="Didact Gothic"/>
                <a:ea typeface="Didact Gothic"/>
                <a:cs typeface="Didact Gothic"/>
                <a:sym typeface="Didact Gothic"/>
              </a:rPr>
              <a:t>span</a:t>
            </a:r>
            <a:r>
              <a:rPr lang="en-GB" sz="1600">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class</a:t>
            </a:r>
            <a:r>
              <a:rPr lang="en-GB" sz="1600">
                <a:solidFill>
                  <a:srgbClr val="0000FF"/>
                </a:solidFill>
                <a:latin typeface="Didact Gothic"/>
                <a:ea typeface="Didact Gothic"/>
                <a:cs typeface="Didact Gothic"/>
                <a:sym typeface="Didact Gothic"/>
              </a:rPr>
              <a:t>="badge badge-secondary"</a:t>
            </a:r>
            <a:r>
              <a:rPr lang="en-GB" sz="1600">
                <a:latin typeface="Didact Gothic"/>
                <a:ea typeface="Didact Gothic"/>
                <a:cs typeface="Didact Gothic"/>
                <a:sym typeface="Didact Gothic"/>
              </a:rPr>
              <a:t>&gt; Nuevo &lt;/</a:t>
            </a:r>
            <a:r>
              <a:rPr lang="en-GB" sz="1600">
                <a:solidFill>
                  <a:srgbClr val="A52A2A"/>
                </a:solidFill>
                <a:latin typeface="Didact Gothic"/>
                <a:ea typeface="Didact Gothic"/>
                <a:cs typeface="Didact Gothic"/>
                <a:sym typeface="Didact Gothic"/>
              </a:rPr>
              <a:t>span</a:t>
            </a:r>
            <a:r>
              <a:rPr lang="en-GB" sz="1600">
                <a:latin typeface="Didact Gothic"/>
                <a:ea typeface="Didact Gothic"/>
                <a:cs typeface="Didact Gothic"/>
                <a:sym typeface="Didact Gothic"/>
              </a:rPr>
              <a:t>&gt; &lt;/</a:t>
            </a:r>
            <a:r>
              <a:rPr lang="en-GB" sz="1600">
                <a:solidFill>
                  <a:srgbClr val="A52A2A"/>
                </a:solidFill>
                <a:latin typeface="Didact Gothic"/>
                <a:ea typeface="Didact Gothic"/>
                <a:cs typeface="Didact Gothic"/>
                <a:sym typeface="Didact Gothic"/>
              </a:rPr>
              <a:t>h2</a:t>
            </a:r>
            <a:r>
              <a:rPr lang="en-GB"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&lt;</a:t>
            </a:r>
            <a:r>
              <a:rPr lang="en-GB" sz="1600">
                <a:solidFill>
                  <a:srgbClr val="A52A2A"/>
                </a:solidFill>
                <a:latin typeface="Didact Gothic"/>
                <a:ea typeface="Didact Gothic"/>
                <a:cs typeface="Didact Gothic"/>
                <a:sym typeface="Didact Gothic"/>
              </a:rPr>
              <a:t>h3</a:t>
            </a:r>
            <a:r>
              <a:rPr lang="en-GB" sz="1600">
                <a:solidFill>
                  <a:srgbClr val="0000CD"/>
                </a:solidFill>
                <a:latin typeface="Didact Gothic"/>
                <a:ea typeface="Didact Gothic"/>
                <a:cs typeface="Didact Gothic"/>
                <a:sym typeface="Didact Gothic"/>
              </a:rPr>
              <a:t>&gt;</a:t>
            </a:r>
            <a:r>
              <a:rPr lang="en-GB" sz="1600">
                <a:solidFill>
                  <a:schemeClr val="dk1"/>
                </a:solidFill>
                <a:latin typeface="Didact Gothic"/>
                <a:ea typeface="Didact Gothic"/>
                <a:cs typeface="Didact Gothic"/>
                <a:sym typeface="Didact Gothic"/>
              </a:rPr>
              <a:t>Título de ejemplo &lt;</a:t>
            </a:r>
            <a:r>
              <a:rPr lang="en-GB" sz="1600">
                <a:solidFill>
                  <a:srgbClr val="A52A2A"/>
                </a:solidFill>
                <a:latin typeface="Didact Gothic"/>
                <a:ea typeface="Didact Gothic"/>
                <a:cs typeface="Didact Gothic"/>
                <a:sym typeface="Didact Gothic"/>
              </a:rPr>
              <a:t>span</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class</a:t>
            </a:r>
            <a:r>
              <a:rPr lang="en-GB" sz="1600">
                <a:solidFill>
                  <a:schemeClr val="dk1"/>
                </a:solidFill>
                <a:latin typeface="Didact Gothic"/>
                <a:ea typeface="Didact Gothic"/>
                <a:cs typeface="Didact Gothic"/>
                <a:sym typeface="Didact Gothic"/>
              </a:rPr>
              <a:t>=</a:t>
            </a:r>
            <a:r>
              <a:rPr lang="en-GB" sz="1600">
                <a:solidFill>
                  <a:srgbClr val="0000FF"/>
                </a:solidFill>
                <a:latin typeface="Didact Gothic"/>
                <a:ea typeface="Didact Gothic"/>
                <a:cs typeface="Didact Gothic"/>
                <a:sym typeface="Didact Gothic"/>
              </a:rPr>
              <a:t>"badge badge-secondary"</a:t>
            </a:r>
            <a:r>
              <a:rPr lang="en-GB" sz="1600">
                <a:solidFill>
                  <a:schemeClr val="dk1"/>
                </a:solidFill>
                <a:latin typeface="Didact Gothic"/>
                <a:ea typeface="Didact Gothic"/>
                <a:cs typeface="Didact Gothic"/>
                <a:sym typeface="Didact Gothic"/>
              </a:rPr>
              <a:t>&gt; Nuevo &lt;/</a:t>
            </a:r>
            <a:r>
              <a:rPr lang="en-GB" sz="1600">
                <a:solidFill>
                  <a:srgbClr val="A52A2A"/>
                </a:solidFill>
                <a:latin typeface="Didact Gothic"/>
                <a:ea typeface="Didact Gothic"/>
                <a:cs typeface="Didact Gothic"/>
                <a:sym typeface="Didact Gothic"/>
              </a:rPr>
              <a:t>span</a:t>
            </a:r>
            <a:r>
              <a:rPr lang="en-GB" sz="1600">
                <a:solidFill>
                  <a:schemeClr val="dk1"/>
                </a:solidFill>
                <a:latin typeface="Didact Gothic"/>
                <a:ea typeface="Didact Gothic"/>
                <a:cs typeface="Didact Gothic"/>
                <a:sym typeface="Didact Gothic"/>
              </a:rPr>
              <a:t>&gt;&lt;/</a:t>
            </a:r>
            <a:r>
              <a:rPr lang="en-GB" sz="1600">
                <a:solidFill>
                  <a:srgbClr val="A52A2A"/>
                </a:solidFill>
                <a:latin typeface="Didact Gothic"/>
                <a:ea typeface="Didact Gothic"/>
                <a:cs typeface="Didact Gothic"/>
                <a:sym typeface="Didact Gothic"/>
              </a:rPr>
              <a:t>h3</a:t>
            </a:r>
            <a:r>
              <a:rPr lang="en-GB" sz="1600">
                <a:solidFill>
                  <a:schemeClr val="dk1"/>
                </a:solidFill>
                <a:latin typeface="Didact Gothic"/>
                <a:ea typeface="Didact Gothic"/>
                <a:cs typeface="Didact Gothic"/>
                <a:sym typeface="Didact Gothic"/>
              </a:rPr>
              <a:t>&gt;</a:t>
            </a:r>
            <a:endParaRPr sz="1600">
              <a:solidFill>
                <a:srgbClr val="0000CD"/>
              </a:solidFill>
              <a:latin typeface="Didact Gothic"/>
              <a:ea typeface="Didact Gothic"/>
              <a:cs typeface="Didact Gothic"/>
              <a:sym typeface="Didact Gothic"/>
            </a:endParaRPr>
          </a:p>
        </p:txBody>
      </p:sp>
      <p:pic>
        <p:nvPicPr>
          <p:cNvPr id="887" name="Google Shape;887;p109"/>
          <p:cNvPicPr preferRelativeResize="0"/>
          <p:nvPr/>
        </p:nvPicPr>
        <p:blipFill>
          <a:blip r:embed="rId4">
            <a:alphaModFix/>
          </a:blip>
          <a:stretch>
            <a:fillRect/>
          </a:stretch>
        </p:blipFill>
        <p:spPr>
          <a:xfrm>
            <a:off x="4653050" y="2393125"/>
            <a:ext cx="4053575" cy="1351175"/>
          </a:xfrm>
          <a:prstGeom prst="rect">
            <a:avLst/>
          </a:prstGeom>
          <a:noFill/>
          <a:ln cap="flat" cmpd="sng" w="19050">
            <a:solidFill>
              <a:srgbClr val="CCCCCC"/>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11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93" name="Google Shape;893;p110"/>
          <p:cNvSpPr txBox="1"/>
          <p:nvPr/>
        </p:nvSpPr>
        <p:spPr>
          <a:xfrm>
            <a:off x="643801" y="2467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MENSAJES POPOVER</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894" name="Google Shape;894;p110"/>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i="1" lang="en-GB" sz="2000">
                <a:highlight>
                  <a:srgbClr val="FFFFFF"/>
                </a:highlight>
                <a:latin typeface="Helvetica Neue"/>
                <a:ea typeface="Helvetica Neue"/>
                <a:cs typeface="Helvetica Neue"/>
                <a:sym typeface="Helvetica Neue"/>
              </a:rPr>
              <a:t>HTML</a:t>
            </a:r>
            <a:endParaRPr b="1" i="1" sz="2000">
              <a:highlight>
                <a:srgbClr val="FFFFFF"/>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b="1" sz="2000">
              <a:highlight>
                <a:srgbClr val="FFFFFF"/>
              </a:highlight>
              <a:latin typeface="Helvetica Neue"/>
              <a:ea typeface="Helvetica Neue"/>
              <a:cs typeface="Helvetica Neue"/>
              <a:sym typeface="Helvetica Neue"/>
            </a:endParaRPr>
          </a:p>
        </p:txBody>
      </p:sp>
      <p:sp>
        <p:nvSpPr>
          <p:cNvPr id="895" name="Google Shape;895;p110"/>
          <p:cNvSpPr txBox="1"/>
          <p:nvPr/>
        </p:nvSpPr>
        <p:spPr>
          <a:xfrm>
            <a:off x="592325" y="1981425"/>
            <a:ext cx="4854000" cy="26781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lang="en-GB" sz="1600">
                <a:solidFill>
                  <a:schemeClr val="dk1"/>
                </a:solidFill>
                <a:latin typeface="Didact Gothic"/>
                <a:ea typeface="Didact Gothic"/>
                <a:cs typeface="Didact Gothic"/>
                <a:sym typeface="Didact Gothic"/>
              </a:rPr>
              <a:t>&lt;</a:t>
            </a:r>
            <a:r>
              <a:rPr lang="en-GB" sz="1600">
                <a:solidFill>
                  <a:srgbClr val="A52A2A"/>
                </a:solidFill>
                <a:latin typeface="Didact Gothic"/>
                <a:ea typeface="Didact Gothic"/>
                <a:cs typeface="Didact Gothic"/>
                <a:sym typeface="Didact Gothic"/>
              </a:rPr>
              <a:t>div</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id</a:t>
            </a:r>
            <a:r>
              <a:rPr lang="en-GB" sz="1600">
                <a:solidFill>
                  <a:srgbClr val="0000FF"/>
                </a:solidFill>
                <a:latin typeface="Didact Gothic"/>
                <a:ea typeface="Didact Gothic"/>
                <a:cs typeface="Didact Gothic"/>
                <a:sym typeface="Didact Gothic"/>
              </a:rPr>
              <a:t>="demo"</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class</a:t>
            </a:r>
            <a:r>
              <a:rPr lang="en-GB" sz="1600">
                <a:solidFill>
                  <a:srgbClr val="0000FF"/>
                </a:solidFill>
                <a:latin typeface="Didact Gothic"/>
                <a:ea typeface="Didact Gothic"/>
                <a:cs typeface="Didact Gothic"/>
                <a:sym typeface="Didact Gothic"/>
              </a:rPr>
              <a:t>="collapse"</a:t>
            </a:r>
            <a:r>
              <a:rPr lang="en-GB"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a:p>
            <a:pPr indent="0" lvl="0" marL="0" marR="0" rtl="0" algn="l">
              <a:lnSpc>
                <a:spcPct val="135714"/>
              </a:lnSpc>
              <a:spcBef>
                <a:spcPts val="0"/>
              </a:spcBef>
              <a:spcAft>
                <a:spcPts val="0"/>
              </a:spcAft>
              <a:buNone/>
            </a:pPr>
            <a:r>
              <a:rPr lang="en-GB" sz="1600">
                <a:solidFill>
                  <a:schemeClr val="dk1"/>
                </a:solidFill>
                <a:latin typeface="Didact Gothic"/>
                <a:ea typeface="Didact Gothic"/>
                <a:cs typeface="Didact Gothic"/>
                <a:sym typeface="Didact Gothic"/>
              </a:rPr>
              <a:t>&lt;</a:t>
            </a:r>
            <a:r>
              <a:rPr lang="en-GB" sz="1600">
                <a:solidFill>
                  <a:srgbClr val="A52A2A"/>
                </a:solidFill>
                <a:latin typeface="Didact Gothic"/>
                <a:ea typeface="Didact Gothic"/>
                <a:cs typeface="Didact Gothic"/>
                <a:sym typeface="Didact Gothic"/>
              </a:rPr>
              <a:t>a</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href</a:t>
            </a:r>
            <a:r>
              <a:rPr lang="en-GB" sz="1600">
                <a:solidFill>
                  <a:srgbClr val="0000FF"/>
                </a:solidFill>
                <a:latin typeface="Didact Gothic"/>
                <a:ea typeface="Didact Gothic"/>
                <a:cs typeface="Didact Gothic"/>
                <a:sym typeface="Didact Gothic"/>
              </a:rPr>
              <a:t>="#"</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title</a:t>
            </a:r>
            <a:r>
              <a:rPr lang="en-GB" sz="1600">
                <a:solidFill>
                  <a:srgbClr val="0000FF"/>
                </a:solidFill>
                <a:latin typeface="Didact Gothic"/>
                <a:ea typeface="Didact Gothic"/>
                <a:cs typeface="Didact Gothic"/>
                <a:sym typeface="Didact Gothic"/>
              </a:rPr>
              <a:t>="Título"</a:t>
            </a:r>
            <a:r>
              <a:rPr lang="en-GB" sz="1600">
                <a:solidFill>
                  <a:schemeClr val="dk1"/>
                </a:solidFill>
                <a:latin typeface="Didact Gothic"/>
                <a:ea typeface="Didact Gothic"/>
                <a:cs typeface="Didact Gothic"/>
                <a:sym typeface="Didact Gothic"/>
              </a:rPr>
              <a:t> data-toggle=</a:t>
            </a:r>
            <a:r>
              <a:rPr lang="en-GB" sz="1600">
                <a:solidFill>
                  <a:srgbClr val="0000FF"/>
                </a:solidFill>
                <a:latin typeface="Didact Gothic"/>
                <a:ea typeface="Didact Gothic"/>
                <a:cs typeface="Didact Gothic"/>
                <a:sym typeface="Didact Gothic"/>
              </a:rPr>
              <a:t>"popover"</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data-placement</a:t>
            </a:r>
            <a:r>
              <a:rPr lang="en-GB" sz="1600">
                <a:solidFill>
                  <a:srgbClr val="0000FF"/>
                </a:solidFill>
                <a:latin typeface="Didact Gothic"/>
                <a:ea typeface="Didact Gothic"/>
                <a:cs typeface="Didact Gothic"/>
                <a:sym typeface="Didact Gothic"/>
              </a:rPr>
              <a:t>="left"</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data-content</a:t>
            </a:r>
            <a:r>
              <a:rPr lang="en-GB" sz="1600">
                <a:solidFill>
                  <a:srgbClr val="0000FF"/>
                </a:solidFill>
                <a:latin typeface="Didact Gothic"/>
                <a:ea typeface="Didact Gothic"/>
                <a:cs typeface="Didact Gothic"/>
                <a:sym typeface="Didact Gothic"/>
              </a:rPr>
              <a:t>="Contenido"</a:t>
            </a:r>
            <a:r>
              <a:rPr lang="en-GB" sz="1600">
                <a:solidFill>
                  <a:schemeClr val="dk1"/>
                </a:solidFill>
                <a:latin typeface="Didact Gothic"/>
                <a:ea typeface="Didact Gothic"/>
                <a:cs typeface="Didact Gothic"/>
                <a:sym typeface="Didact Gothic"/>
              </a:rPr>
              <a:t>&gt;Izquierda&lt;/</a:t>
            </a:r>
            <a:r>
              <a:rPr lang="en-GB" sz="1600">
                <a:solidFill>
                  <a:srgbClr val="A52A2A"/>
                </a:solidFill>
                <a:latin typeface="Didact Gothic"/>
                <a:ea typeface="Didact Gothic"/>
                <a:cs typeface="Didact Gothic"/>
                <a:sym typeface="Didact Gothic"/>
              </a:rPr>
              <a:t>a</a:t>
            </a:r>
            <a:r>
              <a:rPr lang="en-GB"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a:p>
            <a:pPr indent="0" lvl="0" marL="0" rtl="0" algn="l">
              <a:lnSpc>
                <a:spcPct val="135714"/>
              </a:lnSpc>
              <a:spcBef>
                <a:spcPts val="0"/>
              </a:spcBef>
              <a:spcAft>
                <a:spcPts val="0"/>
              </a:spcAft>
              <a:buNone/>
            </a:pPr>
            <a:r>
              <a:rPr lang="en-GB" sz="1600">
                <a:solidFill>
                  <a:schemeClr val="dk1"/>
                </a:solidFill>
                <a:latin typeface="Didact Gothic"/>
                <a:ea typeface="Didact Gothic"/>
                <a:cs typeface="Didact Gothic"/>
                <a:sym typeface="Didact Gothic"/>
              </a:rPr>
              <a:t>&lt;</a:t>
            </a:r>
            <a:r>
              <a:rPr lang="en-GB" sz="1600">
                <a:solidFill>
                  <a:srgbClr val="A52A2A"/>
                </a:solidFill>
                <a:latin typeface="Didact Gothic"/>
                <a:ea typeface="Didact Gothic"/>
                <a:cs typeface="Didact Gothic"/>
                <a:sym typeface="Didact Gothic"/>
              </a:rPr>
              <a:t>a</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href</a:t>
            </a:r>
            <a:r>
              <a:rPr lang="en-GB" sz="1600">
                <a:solidFill>
                  <a:srgbClr val="0000FF"/>
                </a:solidFill>
                <a:latin typeface="Didact Gothic"/>
                <a:ea typeface="Didact Gothic"/>
                <a:cs typeface="Didact Gothic"/>
                <a:sym typeface="Didact Gothic"/>
              </a:rPr>
              <a:t>="#"</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title</a:t>
            </a:r>
            <a:r>
              <a:rPr lang="en-GB" sz="1600">
                <a:solidFill>
                  <a:srgbClr val="0000FF"/>
                </a:solidFill>
                <a:latin typeface="Didact Gothic"/>
                <a:ea typeface="Didact Gothic"/>
                <a:cs typeface="Didact Gothic"/>
                <a:sym typeface="Didact Gothic"/>
              </a:rPr>
              <a:t>="Título"</a:t>
            </a:r>
            <a:r>
              <a:rPr lang="en-GB" sz="1600">
                <a:solidFill>
                  <a:schemeClr val="dk1"/>
                </a:solidFill>
                <a:latin typeface="Didact Gothic"/>
                <a:ea typeface="Didact Gothic"/>
                <a:cs typeface="Didact Gothic"/>
                <a:sym typeface="Didact Gothic"/>
              </a:rPr>
              <a:t> data-toggle=</a:t>
            </a:r>
            <a:r>
              <a:rPr lang="en-GB" sz="1600">
                <a:solidFill>
                  <a:srgbClr val="0000FF"/>
                </a:solidFill>
                <a:latin typeface="Didact Gothic"/>
                <a:ea typeface="Didact Gothic"/>
                <a:cs typeface="Didact Gothic"/>
                <a:sym typeface="Didact Gothic"/>
              </a:rPr>
              <a:t>"popover"</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data-placement</a:t>
            </a:r>
            <a:r>
              <a:rPr lang="en-GB" sz="1600">
                <a:solidFill>
                  <a:srgbClr val="0000FF"/>
                </a:solidFill>
                <a:latin typeface="Didact Gothic"/>
                <a:ea typeface="Didact Gothic"/>
                <a:cs typeface="Didact Gothic"/>
                <a:sym typeface="Didact Gothic"/>
              </a:rPr>
              <a:t>="right"</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data-content</a:t>
            </a:r>
            <a:r>
              <a:rPr lang="en-GB" sz="1600">
                <a:solidFill>
                  <a:srgbClr val="0000FF"/>
                </a:solidFill>
                <a:latin typeface="Didact Gothic"/>
                <a:ea typeface="Didact Gothic"/>
                <a:cs typeface="Didact Gothic"/>
                <a:sym typeface="Didact Gothic"/>
              </a:rPr>
              <a:t>="Contenido"</a:t>
            </a:r>
            <a:r>
              <a:rPr lang="en-GB" sz="1600">
                <a:solidFill>
                  <a:schemeClr val="dk1"/>
                </a:solidFill>
                <a:latin typeface="Didact Gothic"/>
                <a:ea typeface="Didact Gothic"/>
                <a:cs typeface="Didact Gothic"/>
                <a:sym typeface="Didact Gothic"/>
              </a:rPr>
              <a:t>&gt;Derecha&lt;/</a:t>
            </a:r>
            <a:r>
              <a:rPr lang="en-GB" sz="1600">
                <a:solidFill>
                  <a:srgbClr val="A52A2A"/>
                </a:solidFill>
                <a:latin typeface="Didact Gothic"/>
                <a:ea typeface="Didact Gothic"/>
                <a:cs typeface="Didact Gothic"/>
                <a:sym typeface="Didact Gothic"/>
              </a:rPr>
              <a:t>a</a:t>
            </a:r>
            <a:r>
              <a:rPr lang="en-GB"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p:txBody>
      </p:sp>
      <p:pic>
        <p:nvPicPr>
          <p:cNvPr id="896" name="Google Shape;896;p110"/>
          <p:cNvPicPr preferRelativeResize="0"/>
          <p:nvPr/>
        </p:nvPicPr>
        <p:blipFill>
          <a:blip r:embed="rId4">
            <a:alphaModFix/>
          </a:blip>
          <a:stretch>
            <a:fillRect/>
          </a:stretch>
        </p:blipFill>
        <p:spPr>
          <a:xfrm>
            <a:off x="5708275" y="2430939"/>
            <a:ext cx="2854200" cy="938186"/>
          </a:xfrm>
          <a:prstGeom prst="rect">
            <a:avLst/>
          </a:prstGeom>
          <a:noFill/>
          <a:ln cap="flat" cmpd="sng" w="19050">
            <a:solidFill>
              <a:srgbClr val="CCCCCC"/>
            </a:solidFill>
            <a:prstDash val="solid"/>
            <a:round/>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p11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02" name="Google Shape;902;p111"/>
          <p:cNvSpPr txBox="1"/>
          <p:nvPr/>
        </p:nvSpPr>
        <p:spPr>
          <a:xfrm>
            <a:off x="643800" y="274500"/>
            <a:ext cx="7856400" cy="2008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MENSAJES COLAPSADOS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903" name="Google Shape;903;p111"/>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i="1" lang="en-GB" sz="2000">
                <a:highlight>
                  <a:srgbClr val="FFFFFF"/>
                </a:highlight>
                <a:latin typeface="Helvetica Neue"/>
                <a:ea typeface="Helvetica Neue"/>
                <a:cs typeface="Helvetica Neue"/>
                <a:sym typeface="Helvetica Neue"/>
              </a:rPr>
              <a:t>HTML</a:t>
            </a:r>
            <a:endParaRPr b="1" i="1" sz="2000">
              <a:highlight>
                <a:srgbClr val="FFFFFF"/>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b="1" i="1" sz="2000">
              <a:highlight>
                <a:srgbClr val="FFFFFF"/>
              </a:highlight>
              <a:latin typeface="Helvetica Neue"/>
              <a:ea typeface="Helvetica Neue"/>
              <a:cs typeface="Helvetica Neue"/>
              <a:sym typeface="Helvetica Neue"/>
            </a:endParaRPr>
          </a:p>
        </p:txBody>
      </p:sp>
      <p:sp>
        <p:nvSpPr>
          <p:cNvPr id="904" name="Google Shape;904;p111"/>
          <p:cNvSpPr txBox="1"/>
          <p:nvPr/>
        </p:nvSpPr>
        <p:spPr>
          <a:xfrm>
            <a:off x="592325" y="1981425"/>
            <a:ext cx="8033400" cy="18588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lang="en-GB" sz="1600">
                <a:solidFill>
                  <a:schemeClr val="dk1"/>
                </a:solidFill>
                <a:latin typeface="Didact Gothic"/>
                <a:ea typeface="Didact Gothic"/>
                <a:cs typeface="Didact Gothic"/>
                <a:sym typeface="Didact Gothic"/>
              </a:rPr>
              <a:t>&lt;</a:t>
            </a:r>
            <a:r>
              <a:rPr lang="en-GB" sz="1600">
                <a:solidFill>
                  <a:srgbClr val="A52A2A"/>
                </a:solidFill>
                <a:latin typeface="Didact Gothic"/>
                <a:ea typeface="Didact Gothic"/>
                <a:cs typeface="Didact Gothic"/>
                <a:sym typeface="Didact Gothic"/>
              </a:rPr>
              <a:t>button</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type</a:t>
            </a:r>
            <a:r>
              <a:rPr lang="en-GB" sz="1600">
                <a:solidFill>
                  <a:srgbClr val="0000FF"/>
                </a:solidFill>
                <a:latin typeface="Didact Gothic"/>
                <a:ea typeface="Didact Gothic"/>
                <a:cs typeface="Didact Gothic"/>
                <a:sym typeface="Didact Gothic"/>
              </a:rPr>
              <a:t>="button</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class</a:t>
            </a:r>
            <a:r>
              <a:rPr lang="en-GB" sz="1600">
                <a:solidFill>
                  <a:srgbClr val="0000FF"/>
                </a:solidFill>
                <a:latin typeface="Didact Gothic"/>
                <a:ea typeface="Didact Gothic"/>
                <a:cs typeface="Didact Gothic"/>
                <a:sym typeface="Didact Gothic"/>
              </a:rPr>
              <a:t>="btn btn-primary"</a:t>
            </a:r>
            <a:r>
              <a:rPr lang="en-GB" sz="1600">
                <a:solidFill>
                  <a:srgbClr val="FF0000"/>
                </a:solidFill>
                <a:latin typeface="Didact Gothic"/>
                <a:ea typeface="Didact Gothic"/>
                <a:cs typeface="Didact Gothic"/>
                <a:sym typeface="Didact Gothic"/>
              </a:rPr>
              <a:t> data-toggle</a:t>
            </a:r>
            <a:r>
              <a:rPr lang="en-GB" sz="1600">
                <a:solidFill>
                  <a:srgbClr val="0000FF"/>
                </a:solidFill>
                <a:latin typeface="Didact Gothic"/>
                <a:ea typeface="Didact Gothic"/>
                <a:cs typeface="Didact Gothic"/>
                <a:sym typeface="Didact Gothic"/>
              </a:rPr>
              <a:t>="collapse"</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data-targe</a:t>
            </a:r>
            <a:r>
              <a:rPr lang="en-GB" sz="1600">
                <a:solidFill>
                  <a:srgbClr val="0000FF"/>
                </a:solidFill>
                <a:latin typeface="Didact Gothic"/>
                <a:ea typeface="Didact Gothic"/>
                <a:cs typeface="Didact Gothic"/>
                <a:sym typeface="Didact Gothic"/>
              </a:rPr>
              <a:t>t="#demo"</a:t>
            </a:r>
            <a:r>
              <a:rPr lang="en-GB" sz="1600">
                <a:solidFill>
                  <a:schemeClr val="dk1"/>
                </a:solidFill>
                <a:latin typeface="Didact Gothic"/>
                <a:ea typeface="Didact Gothic"/>
                <a:cs typeface="Didact Gothic"/>
                <a:sym typeface="Didact Gothic"/>
              </a:rPr>
              <a:t>&gt;</a:t>
            </a:r>
            <a:br>
              <a:rPr lang="en-GB" sz="1600">
                <a:solidFill>
                  <a:schemeClr val="dk1"/>
                </a:solidFill>
                <a:latin typeface="Didact Gothic"/>
                <a:ea typeface="Didact Gothic"/>
                <a:cs typeface="Didact Gothic"/>
                <a:sym typeface="Didact Gothic"/>
              </a:rPr>
            </a:br>
            <a:r>
              <a:rPr lang="en-GB" sz="1600">
                <a:solidFill>
                  <a:schemeClr val="dk1"/>
                </a:solidFill>
                <a:latin typeface="Didact Gothic"/>
                <a:ea typeface="Didact Gothic"/>
                <a:cs typeface="Didact Gothic"/>
                <a:sym typeface="Didact Gothic"/>
              </a:rPr>
              <a:t>Click acá &lt;/</a:t>
            </a:r>
            <a:r>
              <a:rPr lang="en-GB" sz="1600">
                <a:solidFill>
                  <a:srgbClr val="A52A2A"/>
                </a:solidFill>
                <a:latin typeface="Didact Gothic"/>
                <a:ea typeface="Didact Gothic"/>
                <a:cs typeface="Didact Gothic"/>
                <a:sym typeface="Didact Gothic"/>
              </a:rPr>
              <a:t>button</a:t>
            </a:r>
            <a:r>
              <a:rPr lang="en-GB"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a:p>
            <a:pPr indent="0" lvl="0" marL="0" marR="0" rtl="0" algn="l">
              <a:lnSpc>
                <a:spcPct val="135714"/>
              </a:lnSpc>
              <a:spcBef>
                <a:spcPts val="0"/>
              </a:spcBef>
              <a:spcAft>
                <a:spcPts val="0"/>
              </a:spcAft>
              <a:buNone/>
            </a:pPr>
            <a:r>
              <a:rPr lang="en-GB" sz="1600">
                <a:solidFill>
                  <a:schemeClr val="dk1"/>
                </a:solidFill>
                <a:latin typeface="Didact Gothic"/>
                <a:ea typeface="Didact Gothic"/>
                <a:cs typeface="Didact Gothic"/>
                <a:sym typeface="Didact Gothic"/>
              </a:rPr>
              <a:t>&lt;</a:t>
            </a:r>
            <a:r>
              <a:rPr lang="en-GB" sz="1600">
                <a:solidFill>
                  <a:srgbClr val="A52A2A"/>
                </a:solidFill>
                <a:latin typeface="Didact Gothic"/>
                <a:ea typeface="Didact Gothic"/>
                <a:cs typeface="Didact Gothic"/>
                <a:sym typeface="Didact Gothic"/>
              </a:rPr>
              <a:t>div</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id</a:t>
            </a:r>
            <a:r>
              <a:rPr lang="en-GB" sz="1600">
                <a:solidFill>
                  <a:srgbClr val="0000FF"/>
                </a:solidFill>
                <a:latin typeface="Didact Gothic"/>
                <a:ea typeface="Didact Gothic"/>
                <a:cs typeface="Didact Gothic"/>
                <a:sym typeface="Didact Gothic"/>
              </a:rPr>
              <a:t>="demo"</a:t>
            </a:r>
            <a:r>
              <a:rPr lang="en-GB" sz="1600">
                <a:solidFill>
                  <a:schemeClr val="dk1"/>
                </a:solidFill>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class</a:t>
            </a:r>
            <a:r>
              <a:rPr lang="en-GB" sz="1600">
                <a:solidFill>
                  <a:srgbClr val="0000FF"/>
                </a:solidFill>
                <a:latin typeface="Didact Gothic"/>
                <a:ea typeface="Didact Gothic"/>
                <a:cs typeface="Didact Gothic"/>
                <a:sym typeface="Didact Gothic"/>
              </a:rPr>
              <a:t>="collapse"</a:t>
            </a:r>
            <a:r>
              <a:rPr lang="en-GB" sz="1600">
                <a:solidFill>
                  <a:schemeClr val="dk1"/>
                </a:solidFill>
                <a:latin typeface="Didact Gothic"/>
                <a:ea typeface="Didact Gothic"/>
                <a:cs typeface="Didact Gothic"/>
                <a:sym typeface="Didact Gothic"/>
              </a:rPr>
              <a:t>&gt; Texto desplegado a continuación: Lorem ipsum dolor sit amet, consectetur adipisicing elit. &lt;/</a:t>
            </a:r>
            <a:r>
              <a:rPr lang="en-GB" sz="1600">
                <a:solidFill>
                  <a:srgbClr val="A52A2A"/>
                </a:solidFill>
                <a:latin typeface="Didact Gothic"/>
                <a:ea typeface="Didact Gothic"/>
                <a:cs typeface="Didact Gothic"/>
                <a:sym typeface="Didact Gothic"/>
              </a:rPr>
              <a:t>div</a:t>
            </a:r>
            <a:r>
              <a:rPr lang="en-GB" sz="1600">
                <a:solidFill>
                  <a:schemeClr val="dk1"/>
                </a:solidFill>
                <a:latin typeface="Didact Gothic"/>
                <a:ea typeface="Didact Gothic"/>
                <a:cs typeface="Didact Gothic"/>
                <a:sym typeface="Didact Gothic"/>
              </a:rPr>
              <a:t>&gt;</a:t>
            </a:r>
            <a:endParaRPr sz="1600">
              <a:solidFill>
                <a:schemeClr val="dk1"/>
              </a:solidFill>
              <a:latin typeface="Didact Gothic"/>
              <a:ea typeface="Didact Gothic"/>
              <a:cs typeface="Didact Gothic"/>
              <a:sym typeface="Didact Gothic"/>
            </a:endParaRPr>
          </a:p>
        </p:txBody>
      </p:sp>
      <p:pic>
        <p:nvPicPr>
          <p:cNvPr id="905" name="Google Shape;905;p111"/>
          <p:cNvPicPr preferRelativeResize="0"/>
          <p:nvPr/>
        </p:nvPicPr>
        <p:blipFill rotWithShape="1">
          <a:blip r:embed="rId4">
            <a:alphaModFix/>
          </a:blip>
          <a:srcRect b="28352" l="0" r="8197" t="29682"/>
          <a:stretch/>
        </p:blipFill>
        <p:spPr>
          <a:xfrm>
            <a:off x="638125" y="4014325"/>
            <a:ext cx="4765150" cy="607825"/>
          </a:xfrm>
          <a:prstGeom prst="rect">
            <a:avLst/>
          </a:prstGeom>
          <a:noFill/>
          <a:ln cap="flat" cmpd="sng" w="19050">
            <a:solidFill>
              <a:srgbClr val="CCCCCC"/>
            </a:solidFill>
            <a:prstDash val="solid"/>
            <a:round/>
            <a:headEnd len="sm" w="sm" type="none"/>
            <a:tailEnd len="sm" w="sm" type="none"/>
          </a:ln>
        </p:spPr>
      </p:pic>
      <p:sp>
        <p:nvSpPr>
          <p:cNvPr id="906" name="Google Shape;906;p111"/>
          <p:cNvSpPr txBox="1"/>
          <p:nvPr/>
        </p:nvSpPr>
        <p:spPr>
          <a:xfrm>
            <a:off x="5771450" y="4084625"/>
            <a:ext cx="2854200" cy="4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u="sng">
                <a:solidFill>
                  <a:schemeClr val="hlink"/>
                </a:solidFill>
                <a:latin typeface="Didact Gothic"/>
                <a:ea typeface="Didact Gothic"/>
                <a:cs typeface="Didact Gothic"/>
                <a:sym typeface="Didact Gothic"/>
                <a:hlinkClick r:id="rId5"/>
              </a:rPr>
              <a:t>Más ejemplos</a:t>
            </a:r>
            <a:endParaRPr sz="1800">
              <a:latin typeface="Didact Gothic"/>
              <a:ea typeface="Didact Gothic"/>
              <a:cs typeface="Didact Gothic"/>
              <a:sym typeface="Didact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11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12" name="Google Shape;912;p112"/>
          <p:cNvSpPr txBox="1"/>
          <p:nvPr/>
        </p:nvSpPr>
        <p:spPr>
          <a:xfrm>
            <a:off x="604626" y="181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BREADCRUMB</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913" name="Google Shape;913;p112"/>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i="1" lang="en-GB" sz="2000">
                <a:highlight>
                  <a:srgbClr val="FFFFFF"/>
                </a:highlight>
                <a:latin typeface="Helvetica Neue"/>
                <a:ea typeface="Helvetica Neue"/>
                <a:cs typeface="Helvetica Neue"/>
                <a:sym typeface="Helvetica Neue"/>
              </a:rPr>
              <a:t>HTML</a:t>
            </a:r>
            <a:endParaRPr b="1" i="1" sz="2000">
              <a:highlight>
                <a:srgbClr val="FFFFFF"/>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b="1" i="1" sz="2000">
              <a:highlight>
                <a:srgbClr val="FFFFFF"/>
              </a:highlight>
              <a:latin typeface="Helvetica Neue"/>
              <a:ea typeface="Helvetica Neue"/>
              <a:cs typeface="Helvetica Neue"/>
              <a:sym typeface="Helvetica Neue"/>
            </a:endParaRPr>
          </a:p>
        </p:txBody>
      </p:sp>
      <p:sp>
        <p:nvSpPr>
          <p:cNvPr id="914" name="Google Shape;914;p112"/>
          <p:cNvSpPr txBox="1"/>
          <p:nvPr/>
        </p:nvSpPr>
        <p:spPr>
          <a:xfrm>
            <a:off x="592325" y="1981425"/>
            <a:ext cx="8033400" cy="18588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lang="en-GB" sz="1600">
                <a:latin typeface="Didact Gothic"/>
                <a:ea typeface="Didact Gothic"/>
                <a:cs typeface="Didact Gothic"/>
                <a:sym typeface="Didact Gothic"/>
              </a:rPr>
              <a:t>  &lt;</a:t>
            </a:r>
            <a:r>
              <a:rPr lang="en-GB" sz="1600">
                <a:solidFill>
                  <a:srgbClr val="A52A2A"/>
                </a:solidFill>
                <a:latin typeface="Didact Gothic"/>
                <a:ea typeface="Didact Gothic"/>
                <a:cs typeface="Didact Gothic"/>
                <a:sym typeface="Didact Gothic"/>
              </a:rPr>
              <a:t>ol</a:t>
            </a:r>
            <a:r>
              <a:rPr lang="en-GB" sz="1600">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class</a:t>
            </a:r>
            <a:r>
              <a:rPr lang="en-GB" sz="1600">
                <a:solidFill>
                  <a:srgbClr val="0000FF"/>
                </a:solidFill>
                <a:latin typeface="Didact Gothic"/>
                <a:ea typeface="Didact Gothic"/>
                <a:cs typeface="Didact Gothic"/>
                <a:sym typeface="Didact Gothic"/>
              </a:rPr>
              <a:t>="breadcrumb"</a:t>
            </a:r>
            <a:r>
              <a:rPr lang="en-GB"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marR="0" rtl="0" algn="l">
              <a:lnSpc>
                <a:spcPct val="135714"/>
              </a:lnSpc>
              <a:spcBef>
                <a:spcPts val="0"/>
              </a:spcBef>
              <a:spcAft>
                <a:spcPts val="0"/>
              </a:spcAft>
              <a:buNone/>
            </a:pPr>
            <a:r>
              <a:rPr lang="en-GB" sz="1600">
                <a:latin typeface="Didact Gothic"/>
                <a:ea typeface="Didact Gothic"/>
                <a:cs typeface="Didact Gothic"/>
                <a:sym typeface="Didact Gothic"/>
              </a:rPr>
              <a:t>    &lt;</a:t>
            </a:r>
            <a:r>
              <a:rPr lang="en-GB" sz="1600">
                <a:solidFill>
                  <a:srgbClr val="A52A2A"/>
                </a:solidFill>
                <a:latin typeface="Didact Gothic"/>
                <a:ea typeface="Didact Gothic"/>
                <a:cs typeface="Didact Gothic"/>
                <a:sym typeface="Didact Gothic"/>
              </a:rPr>
              <a:t>li</a:t>
            </a:r>
            <a:r>
              <a:rPr lang="en-GB" sz="1600">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class</a:t>
            </a:r>
            <a:r>
              <a:rPr lang="en-GB" sz="1600">
                <a:solidFill>
                  <a:srgbClr val="0000FF"/>
                </a:solidFill>
                <a:latin typeface="Didact Gothic"/>
                <a:ea typeface="Didact Gothic"/>
                <a:cs typeface="Didact Gothic"/>
                <a:sym typeface="Didact Gothic"/>
              </a:rPr>
              <a:t>="breadcrumb-item"</a:t>
            </a:r>
            <a:r>
              <a:rPr lang="en-GB" sz="1600">
                <a:latin typeface="Didact Gothic"/>
                <a:ea typeface="Didact Gothic"/>
                <a:cs typeface="Didact Gothic"/>
                <a:sym typeface="Didact Gothic"/>
              </a:rPr>
              <a:t>&gt;&lt;</a:t>
            </a:r>
            <a:r>
              <a:rPr lang="en-GB" sz="1600">
                <a:solidFill>
                  <a:srgbClr val="A52A2A"/>
                </a:solidFill>
                <a:latin typeface="Didact Gothic"/>
                <a:ea typeface="Didact Gothic"/>
                <a:cs typeface="Didact Gothic"/>
                <a:sym typeface="Didact Gothic"/>
              </a:rPr>
              <a:t>a</a:t>
            </a:r>
            <a:r>
              <a:rPr lang="en-GB" sz="1600">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href</a:t>
            </a:r>
            <a:r>
              <a:rPr lang="en-GB" sz="1600">
                <a:solidFill>
                  <a:srgbClr val="0000FF"/>
                </a:solidFill>
                <a:latin typeface="Didact Gothic"/>
                <a:ea typeface="Didact Gothic"/>
                <a:cs typeface="Didact Gothic"/>
                <a:sym typeface="Didact Gothic"/>
              </a:rPr>
              <a:t>="#"</a:t>
            </a:r>
            <a:r>
              <a:rPr lang="en-GB" sz="1600">
                <a:latin typeface="Didact Gothic"/>
                <a:ea typeface="Didact Gothic"/>
                <a:cs typeface="Didact Gothic"/>
                <a:sym typeface="Didact Gothic"/>
              </a:rPr>
              <a:t>&gt;Home&lt;/</a:t>
            </a:r>
            <a:r>
              <a:rPr lang="en-GB" sz="1600">
                <a:solidFill>
                  <a:srgbClr val="A52A2A"/>
                </a:solidFill>
                <a:latin typeface="Didact Gothic"/>
                <a:ea typeface="Didact Gothic"/>
                <a:cs typeface="Didact Gothic"/>
                <a:sym typeface="Didact Gothic"/>
              </a:rPr>
              <a:t>a</a:t>
            </a:r>
            <a:r>
              <a:rPr lang="en-GB" sz="1600">
                <a:latin typeface="Didact Gothic"/>
                <a:ea typeface="Didact Gothic"/>
                <a:cs typeface="Didact Gothic"/>
                <a:sym typeface="Didact Gothic"/>
              </a:rPr>
              <a:t>&gt;&lt;/</a:t>
            </a:r>
            <a:r>
              <a:rPr lang="en-GB" sz="1600">
                <a:solidFill>
                  <a:srgbClr val="A52A2A"/>
                </a:solidFill>
                <a:latin typeface="Didact Gothic"/>
                <a:ea typeface="Didact Gothic"/>
                <a:cs typeface="Didact Gothic"/>
                <a:sym typeface="Didact Gothic"/>
              </a:rPr>
              <a:t>li</a:t>
            </a:r>
            <a:r>
              <a:rPr lang="en-GB"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marR="0" rtl="0" algn="l">
              <a:lnSpc>
                <a:spcPct val="135714"/>
              </a:lnSpc>
              <a:spcBef>
                <a:spcPts val="0"/>
              </a:spcBef>
              <a:spcAft>
                <a:spcPts val="0"/>
              </a:spcAft>
              <a:buClr>
                <a:schemeClr val="dk1"/>
              </a:buClr>
              <a:buSzPts val="1100"/>
              <a:buFont typeface="Arial"/>
              <a:buNone/>
            </a:pPr>
            <a:r>
              <a:rPr lang="en-GB" sz="1600">
                <a:latin typeface="Didact Gothic"/>
                <a:ea typeface="Didact Gothic"/>
                <a:cs typeface="Didact Gothic"/>
                <a:sym typeface="Didact Gothic"/>
              </a:rPr>
              <a:t>    &lt;</a:t>
            </a:r>
            <a:r>
              <a:rPr lang="en-GB" sz="1600">
                <a:solidFill>
                  <a:srgbClr val="A52A2A"/>
                </a:solidFill>
                <a:latin typeface="Didact Gothic"/>
                <a:ea typeface="Didact Gothic"/>
                <a:cs typeface="Didact Gothic"/>
                <a:sym typeface="Didact Gothic"/>
              </a:rPr>
              <a:t>li</a:t>
            </a:r>
            <a:r>
              <a:rPr lang="en-GB" sz="1600">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class</a:t>
            </a:r>
            <a:r>
              <a:rPr lang="en-GB" sz="1600">
                <a:solidFill>
                  <a:srgbClr val="0000FF"/>
                </a:solidFill>
                <a:latin typeface="Didact Gothic"/>
                <a:ea typeface="Didact Gothic"/>
                <a:cs typeface="Didact Gothic"/>
                <a:sym typeface="Didact Gothic"/>
              </a:rPr>
              <a:t>="breadcrumb-item"</a:t>
            </a:r>
            <a:r>
              <a:rPr lang="en-GB" sz="1600">
                <a:latin typeface="Didact Gothic"/>
                <a:ea typeface="Didact Gothic"/>
                <a:cs typeface="Didact Gothic"/>
                <a:sym typeface="Didact Gothic"/>
              </a:rPr>
              <a:t>&gt;&lt;</a:t>
            </a:r>
            <a:r>
              <a:rPr lang="en-GB" sz="1600">
                <a:solidFill>
                  <a:srgbClr val="A52A2A"/>
                </a:solidFill>
                <a:latin typeface="Didact Gothic"/>
                <a:ea typeface="Didact Gothic"/>
                <a:cs typeface="Didact Gothic"/>
                <a:sym typeface="Didact Gothic"/>
              </a:rPr>
              <a:t>a</a:t>
            </a:r>
            <a:r>
              <a:rPr lang="en-GB" sz="1600">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href</a:t>
            </a:r>
            <a:r>
              <a:rPr lang="en-GB" sz="1600">
                <a:solidFill>
                  <a:srgbClr val="0000FF"/>
                </a:solidFill>
                <a:latin typeface="Didact Gothic"/>
                <a:ea typeface="Didact Gothic"/>
                <a:cs typeface="Didact Gothic"/>
                <a:sym typeface="Didact Gothic"/>
              </a:rPr>
              <a:t>="#"</a:t>
            </a:r>
            <a:r>
              <a:rPr lang="en-GB" sz="1600">
                <a:latin typeface="Didact Gothic"/>
                <a:ea typeface="Didact Gothic"/>
                <a:cs typeface="Didact Gothic"/>
                <a:sym typeface="Didact Gothic"/>
              </a:rPr>
              <a:t>&gt;Nosotros&lt;/</a:t>
            </a:r>
            <a:r>
              <a:rPr lang="en-GB" sz="1600">
                <a:solidFill>
                  <a:srgbClr val="A52A2A"/>
                </a:solidFill>
                <a:latin typeface="Didact Gothic"/>
                <a:ea typeface="Didact Gothic"/>
                <a:cs typeface="Didact Gothic"/>
                <a:sym typeface="Didact Gothic"/>
              </a:rPr>
              <a:t>a</a:t>
            </a:r>
            <a:r>
              <a:rPr lang="en-GB" sz="1600">
                <a:latin typeface="Didact Gothic"/>
                <a:ea typeface="Didact Gothic"/>
                <a:cs typeface="Didact Gothic"/>
                <a:sym typeface="Didact Gothic"/>
              </a:rPr>
              <a:t>&gt;&lt;/</a:t>
            </a:r>
            <a:r>
              <a:rPr lang="en-GB" sz="1600">
                <a:solidFill>
                  <a:srgbClr val="A52A2A"/>
                </a:solidFill>
                <a:latin typeface="Didact Gothic"/>
                <a:ea typeface="Didact Gothic"/>
                <a:cs typeface="Didact Gothic"/>
                <a:sym typeface="Didact Gothic"/>
              </a:rPr>
              <a:t>li</a:t>
            </a:r>
            <a:r>
              <a:rPr lang="en-GB"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marR="0" rtl="0" algn="l">
              <a:lnSpc>
                <a:spcPct val="135714"/>
              </a:lnSpc>
              <a:spcBef>
                <a:spcPts val="0"/>
              </a:spcBef>
              <a:spcAft>
                <a:spcPts val="0"/>
              </a:spcAft>
              <a:buClr>
                <a:schemeClr val="dk1"/>
              </a:buClr>
              <a:buSzPts val="1100"/>
              <a:buFont typeface="Arial"/>
              <a:buNone/>
            </a:pPr>
            <a:r>
              <a:rPr lang="en-GB" sz="1600">
                <a:latin typeface="Didact Gothic"/>
                <a:ea typeface="Didact Gothic"/>
                <a:cs typeface="Didact Gothic"/>
                <a:sym typeface="Didact Gothic"/>
              </a:rPr>
              <a:t>    &lt;</a:t>
            </a:r>
            <a:r>
              <a:rPr lang="en-GB" sz="1600">
                <a:solidFill>
                  <a:srgbClr val="A52A2A"/>
                </a:solidFill>
                <a:latin typeface="Didact Gothic"/>
                <a:ea typeface="Didact Gothic"/>
                <a:cs typeface="Didact Gothic"/>
                <a:sym typeface="Didact Gothic"/>
              </a:rPr>
              <a:t>li</a:t>
            </a:r>
            <a:r>
              <a:rPr lang="en-GB" sz="1600">
                <a:latin typeface="Didact Gothic"/>
                <a:ea typeface="Didact Gothic"/>
                <a:cs typeface="Didact Gothic"/>
                <a:sym typeface="Didact Gothic"/>
              </a:rPr>
              <a:t> </a:t>
            </a:r>
            <a:r>
              <a:rPr lang="en-GB" sz="1600">
                <a:solidFill>
                  <a:srgbClr val="FF0000"/>
                </a:solidFill>
                <a:latin typeface="Didact Gothic"/>
                <a:ea typeface="Didact Gothic"/>
                <a:cs typeface="Didact Gothic"/>
                <a:sym typeface="Didact Gothic"/>
              </a:rPr>
              <a:t>class</a:t>
            </a:r>
            <a:r>
              <a:rPr lang="en-GB" sz="1600">
                <a:solidFill>
                  <a:srgbClr val="0000FF"/>
                </a:solidFill>
                <a:latin typeface="Didact Gothic"/>
                <a:ea typeface="Didact Gothic"/>
                <a:cs typeface="Didact Gothic"/>
                <a:sym typeface="Didact Gothic"/>
              </a:rPr>
              <a:t>="breadcrumb-item active" </a:t>
            </a:r>
            <a:r>
              <a:rPr lang="en-GB" sz="1600">
                <a:solidFill>
                  <a:srgbClr val="FF0000"/>
                </a:solidFill>
                <a:latin typeface="Didact Gothic"/>
                <a:ea typeface="Didact Gothic"/>
                <a:cs typeface="Didact Gothic"/>
                <a:sym typeface="Didact Gothic"/>
              </a:rPr>
              <a:t>aria-current</a:t>
            </a:r>
            <a:r>
              <a:rPr lang="en-GB" sz="1600">
                <a:solidFill>
                  <a:srgbClr val="0000FF"/>
                </a:solidFill>
                <a:latin typeface="Didact Gothic"/>
                <a:ea typeface="Didact Gothic"/>
                <a:cs typeface="Didact Gothic"/>
                <a:sym typeface="Didact Gothic"/>
              </a:rPr>
              <a:t>="page"</a:t>
            </a:r>
            <a:r>
              <a:rPr lang="en-GB" sz="1600">
                <a:latin typeface="Didact Gothic"/>
                <a:ea typeface="Didact Gothic"/>
                <a:cs typeface="Didact Gothic"/>
                <a:sym typeface="Didact Gothic"/>
              </a:rPr>
              <a:t>&gt;Contacto&lt;/</a:t>
            </a:r>
            <a:r>
              <a:rPr lang="en-GB" sz="1600">
                <a:solidFill>
                  <a:srgbClr val="A52A2A"/>
                </a:solidFill>
                <a:latin typeface="Didact Gothic"/>
                <a:ea typeface="Didact Gothic"/>
                <a:cs typeface="Didact Gothic"/>
                <a:sym typeface="Didact Gothic"/>
              </a:rPr>
              <a:t>li</a:t>
            </a:r>
            <a:r>
              <a:rPr lang="en-GB" sz="1600">
                <a:latin typeface="Didact Gothic"/>
                <a:ea typeface="Didact Gothic"/>
                <a:cs typeface="Didact Gothic"/>
                <a:sym typeface="Didact Gothic"/>
              </a:rPr>
              <a:t>&gt;</a:t>
            </a:r>
            <a:endParaRPr sz="1600">
              <a:latin typeface="Didact Gothic"/>
              <a:ea typeface="Didact Gothic"/>
              <a:cs typeface="Didact Gothic"/>
              <a:sym typeface="Didact Gothic"/>
            </a:endParaRPr>
          </a:p>
          <a:p>
            <a:pPr indent="0" lvl="0" marL="0" marR="0" rtl="0" algn="l">
              <a:lnSpc>
                <a:spcPct val="135714"/>
              </a:lnSpc>
              <a:spcBef>
                <a:spcPts val="0"/>
              </a:spcBef>
              <a:spcAft>
                <a:spcPts val="0"/>
              </a:spcAft>
              <a:buNone/>
            </a:pPr>
            <a:r>
              <a:rPr lang="en-GB" sz="1600">
                <a:latin typeface="Didact Gothic"/>
                <a:ea typeface="Didact Gothic"/>
                <a:cs typeface="Didact Gothic"/>
                <a:sym typeface="Didact Gothic"/>
              </a:rPr>
              <a:t>  &lt;/</a:t>
            </a:r>
            <a:r>
              <a:rPr lang="en-GB" sz="1600">
                <a:solidFill>
                  <a:srgbClr val="A52A2A"/>
                </a:solidFill>
                <a:latin typeface="Didact Gothic"/>
                <a:ea typeface="Didact Gothic"/>
                <a:cs typeface="Didact Gothic"/>
                <a:sym typeface="Didact Gothic"/>
              </a:rPr>
              <a:t>ol</a:t>
            </a:r>
            <a:r>
              <a:rPr lang="en-GB" sz="1600">
                <a:latin typeface="Didact Gothic"/>
                <a:ea typeface="Didact Gothic"/>
                <a:cs typeface="Didact Gothic"/>
                <a:sym typeface="Didact Gothic"/>
              </a:rPr>
              <a:t>&gt;</a:t>
            </a:r>
            <a:endParaRPr sz="1600">
              <a:solidFill>
                <a:srgbClr val="0000FF"/>
              </a:solidFill>
              <a:latin typeface="Didact Gothic"/>
              <a:ea typeface="Didact Gothic"/>
              <a:cs typeface="Didact Gothic"/>
              <a:sym typeface="Didact Gothic"/>
            </a:endParaRPr>
          </a:p>
        </p:txBody>
      </p:sp>
      <p:pic>
        <p:nvPicPr>
          <p:cNvPr id="915" name="Google Shape;915;p112"/>
          <p:cNvPicPr preferRelativeResize="0"/>
          <p:nvPr/>
        </p:nvPicPr>
        <p:blipFill rotWithShape="1">
          <a:blip r:embed="rId4">
            <a:alphaModFix/>
          </a:blip>
          <a:srcRect b="0" l="0" r="21327" t="0"/>
          <a:stretch/>
        </p:blipFill>
        <p:spPr>
          <a:xfrm>
            <a:off x="516125" y="3938475"/>
            <a:ext cx="8033399" cy="6541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9" name="Shape 919"/>
        <p:cNvGrpSpPr/>
        <p:nvPr/>
      </p:nvGrpSpPr>
      <p:grpSpPr>
        <a:xfrm>
          <a:off x="0" y="0"/>
          <a:ext cx="0" cy="0"/>
          <a:chOff x="0" y="0"/>
          <a:chExt cx="0" cy="0"/>
        </a:xfrm>
      </p:grpSpPr>
      <p:sp>
        <p:nvSpPr>
          <p:cNvPr id="920" name="Google Shape;920;p11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BOOTSTRAP THEMES</a:t>
            </a:r>
            <a:endParaRPr i="1" sz="3600">
              <a:solidFill>
                <a:srgbClr val="E0FF00"/>
              </a:solidFill>
              <a:latin typeface="Anton"/>
              <a:ea typeface="Anton"/>
              <a:cs typeface="Anton"/>
              <a:sym typeface="Anto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14"/>
          <p:cNvSpPr/>
          <p:nvPr/>
        </p:nvSpPr>
        <p:spPr>
          <a:xfrm>
            <a:off x="4109572"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6" name="Google Shape;926;p11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27" name="Google Shape;927;p114"/>
          <p:cNvSpPr txBox="1"/>
          <p:nvPr/>
        </p:nvSpPr>
        <p:spPr>
          <a:xfrm>
            <a:off x="5389100" y="11425"/>
            <a:ext cx="3638100" cy="224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n-GB" sz="3600">
                <a:solidFill>
                  <a:schemeClr val="dk1"/>
                </a:solidFill>
                <a:latin typeface="Anton"/>
                <a:ea typeface="Anton"/>
                <a:cs typeface="Anton"/>
                <a:sym typeface="Anton"/>
              </a:rPr>
              <a:t>BOOTSTRAP THEMES</a:t>
            </a:r>
            <a:endParaRPr i="1" sz="3600">
              <a:solidFill>
                <a:schemeClr val="dk1"/>
              </a:solidFill>
              <a:latin typeface="Anton"/>
              <a:ea typeface="Anton"/>
              <a:cs typeface="Anton"/>
              <a:sym typeface="Anton"/>
            </a:endParaRPr>
          </a:p>
          <a:p>
            <a:pPr indent="0" lvl="0" marL="0" rtl="0" algn="ctr">
              <a:lnSpc>
                <a:spcPct val="115000"/>
              </a:lnSpc>
              <a:spcBef>
                <a:spcPts val="1100"/>
              </a:spcBef>
              <a:spcAft>
                <a:spcPts val="0"/>
              </a:spcAft>
              <a:buClr>
                <a:schemeClr val="dk1"/>
              </a:buClr>
              <a:buSzPts val="1100"/>
              <a:buFont typeface="Arial"/>
              <a:buNone/>
            </a:pPr>
            <a:r>
              <a:t/>
            </a:r>
            <a:endParaRPr sz="36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sz="3600">
              <a:solidFill>
                <a:schemeClr val="dk1"/>
              </a:solidFill>
              <a:latin typeface="Anton"/>
              <a:ea typeface="Anton"/>
              <a:cs typeface="Anton"/>
              <a:sym typeface="Anton"/>
            </a:endParaRPr>
          </a:p>
        </p:txBody>
      </p:sp>
      <p:pic>
        <p:nvPicPr>
          <p:cNvPr id="928" name="Google Shape;928;p114"/>
          <p:cNvPicPr preferRelativeResize="0"/>
          <p:nvPr/>
        </p:nvPicPr>
        <p:blipFill rotWithShape="1">
          <a:blip r:embed="rId4">
            <a:alphaModFix/>
          </a:blip>
          <a:srcRect b="2978" l="0" r="0" t="0"/>
          <a:stretch/>
        </p:blipFill>
        <p:spPr>
          <a:xfrm>
            <a:off x="0" y="0"/>
            <a:ext cx="5301403" cy="5143500"/>
          </a:xfrm>
          <a:prstGeom prst="rect">
            <a:avLst/>
          </a:prstGeom>
          <a:noFill/>
          <a:ln>
            <a:noFill/>
          </a:ln>
        </p:spPr>
      </p:pic>
      <p:sp>
        <p:nvSpPr>
          <p:cNvPr id="929" name="Google Shape;929;p114"/>
          <p:cNvSpPr txBox="1"/>
          <p:nvPr/>
        </p:nvSpPr>
        <p:spPr>
          <a:xfrm>
            <a:off x="5435675" y="1146025"/>
            <a:ext cx="3708300" cy="36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Son marcos con</a:t>
            </a:r>
            <a:r>
              <a:rPr lang="en-GB" sz="1800">
                <a:latin typeface="Helvetica Neue Light"/>
                <a:ea typeface="Helvetica Neue Light"/>
                <a:cs typeface="Helvetica Neue Light"/>
                <a:sym typeface="Helvetica Neue Light"/>
              </a:rPr>
              <a:t>struidos por expertos, que </a:t>
            </a:r>
            <a:r>
              <a:rPr lang="en-GB" sz="1800">
                <a:highlight>
                  <a:srgbClr val="E0FF00"/>
                </a:highlight>
                <a:latin typeface="Helvetica Neue Light"/>
                <a:ea typeface="Helvetica Neue Light"/>
                <a:cs typeface="Helvetica Neue Light"/>
                <a:sym typeface="Helvetica Neue Light"/>
              </a:rPr>
              <a:t>permiten tener un diseño base como una extensión de Bootstrap</a:t>
            </a:r>
            <a:r>
              <a:rPr lang="en-GB" sz="1800">
                <a:latin typeface="Helvetica Neue Light"/>
                <a:ea typeface="Helvetica Neue Light"/>
                <a:cs typeface="Helvetica Neue Light"/>
                <a:sym typeface="Helvetica Neue Light"/>
              </a:rPr>
              <a:t>, especialmente para un conjunto específico de problemas. Esto significa que no sólo extiende los componentes básicos de Bootstrap, sino que también </a:t>
            </a:r>
            <a:r>
              <a:rPr lang="en-GB" sz="1800">
                <a:highlight>
                  <a:srgbClr val="E0FF00"/>
                </a:highlight>
                <a:latin typeface="Helvetica Neue Light"/>
                <a:ea typeface="Helvetica Neue Light"/>
                <a:cs typeface="Helvetica Neue Light"/>
                <a:sym typeface="Helvetica Neue Light"/>
              </a:rPr>
              <a:t>se pue</a:t>
            </a:r>
            <a:r>
              <a:rPr lang="en-GB" sz="1800">
                <a:highlight>
                  <a:srgbClr val="E0FF00"/>
                </a:highlight>
                <a:latin typeface="Helvetica Neue Light"/>
                <a:ea typeface="Helvetica Neue Light"/>
                <a:cs typeface="Helvetica Neue Light"/>
                <a:sym typeface="Helvetica Neue Light"/>
              </a:rPr>
              <a:t>den agregar componentes, utilidades y complementos </a:t>
            </a:r>
            <a:r>
              <a:rPr lang="en-GB" sz="1800">
                <a:latin typeface="Helvetica Neue Light"/>
                <a:ea typeface="Helvetica Neue Light"/>
                <a:cs typeface="Helvetica Neue Light"/>
                <a:sym typeface="Helvetica Neue Light"/>
              </a:rPr>
              <a:t>completamente nuevos.</a:t>
            </a:r>
            <a:endParaRPr sz="1800">
              <a:latin typeface="Helvetica Neue Light"/>
              <a:ea typeface="Helvetica Neue Light"/>
              <a:cs typeface="Helvetica Neue Light"/>
              <a:sym typeface="Helvetica Neue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p11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35" name="Google Shape;935;p115"/>
          <p:cNvSpPr txBox="1"/>
          <p:nvPr/>
        </p:nvSpPr>
        <p:spPr>
          <a:xfrm>
            <a:off x="1198650" y="0"/>
            <a:ext cx="6746700" cy="982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0"/>
              </a:spcAft>
              <a:buClr>
                <a:schemeClr val="dk1"/>
              </a:buClr>
              <a:buSzPts val="1100"/>
              <a:buFont typeface="Arial"/>
              <a:buNone/>
            </a:pPr>
            <a:r>
              <a:rPr i="1" lang="en-GB" sz="3600">
                <a:solidFill>
                  <a:schemeClr val="dk1"/>
                </a:solidFill>
                <a:latin typeface="Anton"/>
                <a:ea typeface="Anton"/>
                <a:cs typeface="Anton"/>
                <a:sym typeface="Anton"/>
              </a:rPr>
              <a:t>BOOTSTRAP THEMES</a:t>
            </a:r>
            <a:endParaRPr i="1" sz="3600">
              <a:solidFill>
                <a:schemeClr val="dk1"/>
              </a:solidFill>
              <a:latin typeface="Anton"/>
              <a:ea typeface="Anton"/>
              <a:cs typeface="Anton"/>
              <a:sym typeface="Anton"/>
            </a:endParaRPr>
          </a:p>
          <a:p>
            <a:pPr indent="0" lvl="0" marL="0" rtl="0" algn="ctr">
              <a:lnSpc>
                <a:spcPct val="115000"/>
              </a:lnSpc>
              <a:spcBef>
                <a:spcPts val="1100"/>
              </a:spcBef>
              <a:spcAft>
                <a:spcPts val="0"/>
              </a:spcAft>
              <a:buClr>
                <a:schemeClr val="dk1"/>
              </a:buClr>
              <a:buSzPts val="1100"/>
              <a:buFont typeface="Arial"/>
              <a:buNone/>
            </a:pPr>
            <a:r>
              <a:t/>
            </a:r>
            <a:endParaRPr sz="36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sz="3600">
              <a:solidFill>
                <a:schemeClr val="dk1"/>
              </a:solidFill>
              <a:latin typeface="Anton"/>
              <a:ea typeface="Anton"/>
              <a:cs typeface="Anton"/>
              <a:sym typeface="Anton"/>
            </a:endParaRPr>
          </a:p>
        </p:txBody>
      </p:sp>
      <p:sp>
        <p:nvSpPr>
          <p:cNvPr id="936" name="Google Shape;936;p115"/>
          <p:cNvSpPr txBox="1"/>
          <p:nvPr/>
        </p:nvSpPr>
        <p:spPr>
          <a:xfrm>
            <a:off x="654900" y="1364350"/>
            <a:ext cx="3888300" cy="3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En Bootstrap 4, l</a:t>
            </a:r>
            <a:r>
              <a:rPr lang="en-GB" sz="1800">
                <a:solidFill>
                  <a:schemeClr val="dk1"/>
                </a:solidFill>
                <a:latin typeface="Helvetica Neue Light"/>
                <a:ea typeface="Helvetica Neue Light"/>
                <a:cs typeface="Helvetica Neue Light"/>
                <a:sym typeface="Helvetica Neue Light"/>
              </a:rPr>
              <a:t>os temas </a:t>
            </a:r>
            <a:r>
              <a:rPr lang="en-GB" sz="1800">
                <a:solidFill>
                  <a:schemeClr val="dk1"/>
                </a:solidFill>
                <a:latin typeface="Helvetica Neue Light"/>
                <a:ea typeface="Helvetica Neue Light"/>
                <a:cs typeface="Helvetica Neue Light"/>
                <a:sym typeface="Helvetica Neue Light"/>
              </a:rPr>
              <a:t>se crean con variables Sass, mapas Sass y código CSS propio. </a:t>
            </a:r>
            <a:endParaRPr sz="18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solidFill>
                  <a:schemeClr val="dk1"/>
                </a:solidFill>
                <a:latin typeface="Helvetica Neue Light"/>
                <a:ea typeface="Helvetica Neue Light"/>
                <a:cs typeface="Helvetica Neue Light"/>
                <a:sym typeface="Helvetica Neue Light"/>
              </a:rPr>
              <a:t>No existe una hoja de estilos especial para crear temas, como sucedía en Bootstrap 3. </a:t>
            </a:r>
            <a:endParaRPr sz="18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solidFill>
                  <a:schemeClr val="dk1"/>
                </a:solidFill>
                <a:latin typeface="Helvetica Neue Light"/>
                <a:ea typeface="Helvetica Neue Light"/>
                <a:cs typeface="Helvetica Neue Light"/>
                <a:sym typeface="Helvetica Neue Light"/>
              </a:rPr>
              <a:t>Se recomienda utilizar los archivos Sass </a:t>
            </a:r>
            <a:r>
              <a:rPr lang="en-GB" sz="1800">
                <a:solidFill>
                  <a:schemeClr val="dk1"/>
                </a:solidFill>
                <a:latin typeface="Helvetica Neue Light"/>
                <a:ea typeface="Helvetica Neue Light"/>
                <a:cs typeface="Helvetica Neue Light"/>
                <a:sym typeface="Helvetica Neue Light"/>
              </a:rPr>
              <a:t>(que veremos más adelante) </a:t>
            </a:r>
            <a:r>
              <a:rPr lang="en-GB" sz="1800">
                <a:solidFill>
                  <a:schemeClr val="dk1"/>
                </a:solidFill>
                <a:latin typeface="Helvetica Neue Light"/>
                <a:ea typeface="Helvetica Neue Light"/>
                <a:cs typeface="Helvetica Neue Light"/>
                <a:sym typeface="Helvetica Neue Light"/>
              </a:rPr>
              <a:t>incluidos en Bootstrap, para reutilizar todas las variables, mapas y </a:t>
            </a:r>
            <a:r>
              <a:rPr i="1" lang="en-GB" sz="1800">
                <a:solidFill>
                  <a:schemeClr val="dk1"/>
                </a:solidFill>
                <a:latin typeface="Helvetica Neue Light"/>
                <a:ea typeface="Helvetica Neue Light"/>
                <a:cs typeface="Helvetica Neue Light"/>
                <a:sym typeface="Helvetica Neue Light"/>
              </a:rPr>
              <a:t>mixins</a:t>
            </a:r>
            <a:r>
              <a:rPr lang="en-GB" sz="1800">
                <a:solidFill>
                  <a:schemeClr val="dk1"/>
                </a:solidFill>
                <a:latin typeface="Helvetica Neue Light"/>
                <a:ea typeface="Helvetica Neue Light"/>
                <a:cs typeface="Helvetica Neue Light"/>
                <a:sym typeface="Helvetica Neue Light"/>
              </a:rPr>
              <a:t> que puedas.</a:t>
            </a:r>
            <a:endParaRPr sz="1800">
              <a:latin typeface="Helvetica Neue Light"/>
              <a:ea typeface="Helvetica Neue Light"/>
              <a:cs typeface="Helvetica Neue Light"/>
              <a:sym typeface="Helvetica Neue Light"/>
            </a:endParaRPr>
          </a:p>
        </p:txBody>
      </p:sp>
      <p:pic>
        <p:nvPicPr>
          <p:cNvPr id="937" name="Google Shape;937;p115"/>
          <p:cNvPicPr preferRelativeResize="0"/>
          <p:nvPr/>
        </p:nvPicPr>
        <p:blipFill>
          <a:blip r:embed="rId4">
            <a:alphaModFix/>
          </a:blip>
          <a:stretch>
            <a:fillRect/>
          </a:stretch>
        </p:blipFill>
        <p:spPr>
          <a:xfrm>
            <a:off x="5009425" y="1398875"/>
            <a:ext cx="3249525" cy="2930950"/>
          </a:xfrm>
          <a:prstGeom prst="rect">
            <a:avLst/>
          </a:prstGeom>
          <a:noFill/>
          <a:ln>
            <a:noFill/>
          </a:ln>
        </p:spPr>
      </p:pic>
      <p:sp>
        <p:nvSpPr>
          <p:cNvPr id="938" name="Google Shape;938;p115"/>
          <p:cNvSpPr txBox="1"/>
          <p:nvPr/>
        </p:nvSpPr>
        <p:spPr>
          <a:xfrm>
            <a:off x="5541500" y="757850"/>
            <a:ext cx="2687700" cy="8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n-GB" sz="1800">
                <a:solidFill>
                  <a:schemeClr val="dk1"/>
                </a:solidFill>
                <a:latin typeface="Helvetica Neue"/>
                <a:ea typeface="Helvetica Neue"/>
                <a:cs typeface="Helvetica Neue"/>
                <a:sym typeface="Helvetica Neue"/>
              </a:rPr>
              <a:t>Estructura de archivos</a:t>
            </a:r>
            <a:endParaRPr sz="1800">
              <a:latin typeface="Helvetica Neue"/>
              <a:ea typeface="Helvetica Neue"/>
              <a:cs typeface="Helvetica Neue"/>
              <a:sym typeface="Helvetica Neue"/>
            </a:endParaRPr>
          </a:p>
        </p:txBody>
      </p:sp>
      <p:sp>
        <p:nvSpPr>
          <p:cNvPr id="939" name="Google Shape;939;p115"/>
          <p:cNvSpPr txBox="1"/>
          <p:nvPr/>
        </p:nvSpPr>
        <p:spPr>
          <a:xfrm>
            <a:off x="5066275" y="4255700"/>
            <a:ext cx="3249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E0FF00"/>
                </a:highlight>
                <a:latin typeface="Helvetica Neue"/>
                <a:ea typeface="Helvetica Neue"/>
                <a:cs typeface="Helvetica Neue"/>
                <a:sym typeface="Helvetica Neue"/>
              </a:rPr>
              <a:t>Fuente:</a:t>
            </a:r>
            <a:r>
              <a:rPr lang="en-GB">
                <a:highlight>
                  <a:srgbClr val="E0FF00"/>
                </a:highlight>
                <a:latin typeface="Helvetica Neue Light"/>
                <a:ea typeface="Helvetica Neue Light"/>
                <a:cs typeface="Helvetica Neue Light"/>
                <a:sym typeface="Helvetica Neue Light"/>
              </a:rPr>
              <a:t> </a:t>
            </a:r>
            <a:r>
              <a:rPr lang="en-GB" u="sng">
                <a:solidFill>
                  <a:schemeClr val="hlink"/>
                </a:solidFill>
                <a:highlight>
                  <a:srgbClr val="E0FF00"/>
                </a:highlight>
                <a:latin typeface="Helvetica Neue Light"/>
                <a:ea typeface="Helvetica Neue Light"/>
                <a:cs typeface="Helvetica Neue Light"/>
                <a:sym typeface="Helvetica Neue Light"/>
                <a:hlinkClick r:id="rId5"/>
              </a:rPr>
              <a:t>c</a:t>
            </a:r>
            <a:r>
              <a:rPr lang="en-GB" u="sng">
                <a:solidFill>
                  <a:schemeClr val="hlink"/>
                </a:solidFill>
                <a:highlight>
                  <a:srgbClr val="E0FF00"/>
                </a:highlight>
                <a:latin typeface="Helvetica Neue Light"/>
                <a:ea typeface="Helvetica Neue Light"/>
                <a:cs typeface="Helvetica Neue Light"/>
                <a:sym typeface="Helvetica Neue Light"/>
                <a:hlinkClick r:id="rId6"/>
              </a:rPr>
              <a:t>reando temas para Bootstrap.</a:t>
            </a:r>
            <a:endParaRPr>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p35"/>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5"/>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3" name="Google Shape;193;p3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5"/>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95" name="Google Shape;195;p35"/>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6" name="Google Shape;196;p35"/>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7" name="Google Shape;197;p35"/>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8" name="Google Shape;198;p35"/>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9" name="Google Shape;199;p35"/>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00" name="Google Shape;200;p35"/>
          <p:cNvSpPr/>
          <p:nvPr/>
        </p:nvSpPr>
        <p:spPr>
          <a:xfrm>
            <a:off x="14202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1" name="Google Shape;201;p35"/>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02" name="Google Shape;202;p35"/>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3" name="Google Shape;203;p35"/>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4" name="Google Shape;204;p35"/>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05" name="Google Shape;205;p3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5"/>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12</a:t>
            </a:r>
            <a:endParaRPr>
              <a:latin typeface="Helvetica Neue"/>
              <a:ea typeface="Helvetica Neue"/>
              <a:cs typeface="Helvetica Neue"/>
              <a:sym typeface="Helvetica Neue"/>
            </a:endParaRPr>
          </a:p>
        </p:txBody>
      </p:sp>
      <p:cxnSp>
        <p:nvCxnSpPr>
          <p:cNvPr id="208" name="Google Shape;208;p35"/>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09" name="Google Shape;209;p35"/>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10" name="Google Shape;210;p35"/>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11" name="Google Shape;211;p35"/>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12" name="Google Shape;212;p35"/>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13" name="Google Shape;213;p35"/>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14" name="Google Shape;214;p35"/>
          <p:cNvSpPr txBox="1"/>
          <p:nvPr/>
        </p:nvSpPr>
        <p:spPr>
          <a:xfrm>
            <a:off x="1420225" y="1776350"/>
            <a:ext cx="1905900" cy="59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5" name="Google Shape;215;p35"/>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6" name="Google Shape;216;p35"/>
          <p:cNvPicPr preferRelativeResize="0"/>
          <p:nvPr/>
        </p:nvPicPr>
        <p:blipFill rotWithShape="1">
          <a:blip r:embed="rId5">
            <a:alphaModFix/>
          </a:blip>
          <a:srcRect b="0" l="0" r="0" t="0"/>
          <a:stretch/>
        </p:blipFill>
        <p:spPr>
          <a:xfrm>
            <a:off x="1496400" y="2465688"/>
            <a:ext cx="365625" cy="365625"/>
          </a:xfrm>
          <a:prstGeom prst="rect">
            <a:avLst/>
          </a:prstGeom>
          <a:noFill/>
          <a:ln>
            <a:noFill/>
          </a:ln>
        </p:spPr>
      </p:pic>
      <p:sp>
        <p:nvSpPr>
          <p:cNvPr id="217" name="Google Shape;217;p3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13</a:t>
            </a:r>
            <a:endParaRPr>
              <a:latin typeface="Helvetica Neue"/>
              <a:ea typeface="Helvetica Neue"/>
              <a:cs typeface="Helvetica Neue"/>
              <a:sym typeface="Helvetica Neue"/>
            </a:endParaRPr>
          </a:p>
        </p:txBody>
      </p:sp>
      <p:sp>
        <p:nvSpPr>
          <p:cNvPr id="218" name="Google Shape;218;p35"/>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9" name="Google Shape;219;p35"/>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20" name="Google Shape;220;p35"/>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sp>
        <p:nvSpPr>
          <p:cNvPr id="221" name="Google Shape;221;p35"/>
          <p:cNvSpPr txBox="1"/>
          <p:nvPr/>
        </p:nvSpPr>
        <p:spPr>
          <a:xfrm>
            <a:off x="4198263" y="29879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22" name="Google Shape;222;p35"/>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Bootstrap + Themes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23" name="Google Shape;223;p35"/>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24" name="Google Shape;224;p35"/>
          <p:cNvPicPr preferRelativeResize="0"/>
          <p:nvPr/>
        </p:nvPicPr>
        <p:blipFill rotWithShape="1">
          <a:blip r:embed="rId5">
            <a:alphaModFix/>
          </a:blip>
          <a:srcRect b="0" l="0" r="0" t="0"/>
          <a:stretch/>
        </p:blipFill>
        <p:spPr>
          <a:xfrm>
            <a:off x="6250175" y="2450300"/>
            <a:ext cx="365625" cy="365625"/>
          </a:xfrm>
          <a:prstGeom prst="rect">
            <a:avLst/>
          </a:prstGeom>
          <a:noFill/>
          <a:ln>
            <a:noFill/>
          </a:ln>
        </p:spPr>
      </p:pic>
      <p:pic>
        <p:nvPicPr>
          <p:cNvPr id="225" name="Google Shape;225;p35"/>
          <p:cNvPicPr preferRelativeResize="0"/>
          <p:nvPr/>
        </p:nvPicPr>
        <p:blipFill rotWithShape="1">
          <a:blip r:embed="rId6">
            <a:alphaModFix/>
          </a:blip>
          <a:srcRect b="0" l="0" r="0" t="0"/>
          <a:stretch/>
        </p:blipFill>
        <p:spPr>
          <a:xfrm>
            <a:off x="6318325" y="2952712"/>
            <a:ext cx="306000" cy="306000"/>
          </a:xfrm>
          <a:prstGeom prst="rect">
            <a:avLst/>
          </a:prstGeom>
          <a:noFill/>
          <a:ln>
            <a:noFill/>
          </a:ln>
        </p:spPr>
      </p:pic>
      <p:sp>
        <p:nvSpPr>
          <p:cNvPr id="226" name="Google Shape;226;p35"/>
          <p:cNvSpPr txBox="1"/>
          <p:nvPr/>
        </p:nvSpPr>
        <p:spPr>
          <a:xfrm>
            <a:off x="6636875" y="29639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BOOTSTRAP</a:t>
            </a:r>
            <a:endParaRPr b="0" i="0" sz="700" u="none" cap="none" strike="noStrike">
              <a:solidFill>
                <a:srgbClr val="000000"/>
              </a:solidFill>
              <a:latin typeface="Helvetica Neue"/>
              <a:ea typeface="Helvetica Neue"/>
              <a:cs typeface="Helvetica Neue"/>
              <a:sym typeface="Helvetica Neue"/>
            </a:endParaRPr>
          </a:p>
        </p:txBody>
      </p:sp>
      <p:sp>
        <p:nvSpPr>
          <p:cNvPr id="227" name="Google Shape;227;p35"/>
          <p:cNvSpPr txBox="1"/>
          <p:nvPr/>
        </p:nvSpPr>
        <p:spPr>
          <a:xfrm>
            <a:off x="6636663" y="33689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BOOTSTRAP CON JS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8" name="Google Shape;228;p35"/>
          <p:cNvPicPr preferRelativeResize="0"/>
          <p:nvPr/>
        </p:nvPicPr>
        <p:blipFill rotWithShape="1">
          <a:blip r:embed="rId7">
            <a:alphaModFix/>
          </a:blip>
          <a:srcRect b="0" l="0" r="0" t="0"/>
          <a:stretch/>
        </p:blipFill>
        <p:spPr>
          <a:xfrm>
            <a:off x="6329513" y="3366250"/>
            <a:ext cx="307150" cy="307150"/>
          </a:xfrm>
          <a:prstGeom prst="rect">
            <a:avLst/>
          </a:prstGeom>
          <a:noFill/>
          <a:ln>
            <a:noFill/>
          </a:ln>
        </p:spPr>
      </p:pic>
      <p:pic>
        <p:nvPicPr>
          <p:cNvPr id="229" name="Google Shape;229;p35"/>
          <p:cNvPicPr preferRelativeResize="0"/>
          <p:nvPr/>
        </p:nvPicPr>
        <p:blipFill>
          <a:blip r:embed="rId8">
            <a:alphaModFix/>
          </a:blip>
          <a:stretch>
            <a:fillRect/>
          </a:stretch>
        </p:blipFill>
        <p:spPr>
          <a:xfrm>
            <a:off x="3811775" y="2971400"/>
            <a:ext cx="365625" cy="3656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id="944" name="Google Shape;944;p116"/>
          <p:cNvPicPr preferRelativeResize="0"/>
          <p:nvPr/>
        </p:nvPicPr>
        <p:blipFill>
          <a:blip r:embed="rId3">
            <a:alphaModFix/>
          </a:blip>
          <a:stretch>
            <a:fillRect/>
          </a:stretch>
        </p:blipFill>
        <p:spPr>
          <a:xfrm>
            <a:off x="7567925" y="4659625"/>
            <a:ext cx="1186526" cy="330675"/>
          </a:xfrm>
          <a:prstGeom prst="rect">
            <a:avLst/>
          </a:prstGeom>
          <a:noFill/>
          <a:ln>
            <a:noFill/>
          </a:ln>
        </p:spPr>
      </p:pic>
      <p:cxnSp>
        <p:nvCxnSpPr>
          <p:cNvPr id="945" name="Google Shape;945;p116"/>
          <p:cNvCxnSpPr>
            <a:stCxn id="946" idx="6"/>
            <a:endCxn id="947" idx="2"/>
          </p:cNvCxnSpPr>
          <p:nvPr/>
        </p:nvCxnSpPr>
        <p:spPr>
          <a:xfrm>
            <a:off x="2258325" y="2118538"/>
            <a:ext cx="4578300" cy="0"/>
          </a:xfrm>
          <a:prstGeom prst="straightConnector1">
            <a:avLst/>
          </a:prstGeom>
          <a:noFill/>
          <a:ln cap="flat" cmpd="sng" w="9525">
            <a:solidFill>
              <a:srgbClr val="3DFFBC"/>
            </a:solidFill>
            <a:prstDash val="solid"/>
            <a:round/>
            <a:headEnd len="med" w="med" type="none"/>
            <a:tailEnd len="med" w="med" type="none"/>
          </a:ln>
        </p:spPr>
      </p:cxnSp>
      <p:sp>
        <p:nvSpPr>
          <p:cNvPr id="946" name="Google Shape;946;p116"/>
          <p:cNvSpPr/>
          <p:nvPr/>
        </p:nvSpPr>
        <p:spPr>
          <a:xfrm>
            <a:off x="1644225" y="1811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6"/>
          <p:cNvSpPr/>
          <p:nvPr/>
        </p:nvSpPr>
        <p:spPr>
          <a:xfrm>
            <a:off x="4273930" y="1811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947" name="Google Shape;947;p116"/>
          <p:cNvSpPr/>
          <p:nvPr/>
        </p:nvSpPr>
        <p:spPr>
          <a:xfrm>
            <a:off x="6836684" y="1811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949" name="Google Shape;949;p116"/>
          <p:cNvSpPr txBox="1"/>
          <p:nvPr/>
        </p:nvSpPr>
        <p:spPr>
          <a:xfrm>
            <a:off x="923700" y="2592803"/>
            <a:ext cx="2069100" cy="1334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Busca el tema de preferencia.</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u="sng">
                <a:solidFill>
                  <a:schemeClr val="hlink"/>
                </a:solidFill>
                <a:highlight>
                  <a:schemeClr val="lt1"/>
                </a:highlight>
                <a:latin typeface="Helvetica Neue Light"/>
                <a:ea typeface="Helvetica Neue Light"/>
                <a:cs typeface="Helvetica Neue Light"/>
                <a:sym typeface="Helvetica Neue Light"/>
                <a:hlinkClick r:id="rId4"/>
              </a:rPr>
              <a:t>Bootstrap Oficial</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u="sng">
                <a:solidFill>
                  <a:schemeClr val="hlink"/>
                </a:solidFill>
                <a:highlight>
                  <a:schemeClr val="lt1"/>
                </a:highlight>
                <a:latin typeface="Helvetica Neue Light"/>
                <a:ea typeface="Helvetica Neue Light"/>
                <a:cs typeface="Helvetica Neue Light"/>
                <a:sym typeface="Helvetica Neue Light"/>
                <a:hlinkClick r:id="rId5"/>
              </a:rPr>
              <a:t>Otras Páginas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950" name="Google Shape;950;p116"/>
          <p:cNvSpPr txBox="1"/>
          <p:nvPr/>
        </p:nvSpPr>
        <p:spPr>
          <a:xfrm>
            <a:off x="3470225" y="2592800"/>
            <a:ext cx="2473500" cy="1334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Seleccionar el tema, y descarga el .zip a la carpeta local.</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u="sng">
                <a:solidFill>
                  <a:schemeClr val="hlink"/>
                </a:solidFill>
                <a:highlight>
                  <a:schemeClr val="lt1"/>
                </a:highlight>
                <a:latin typeface="Helvetica Neue Light"/>
                <a:ea typeface="Helvetica Neue Light"/>
                <a:cs typeface="Helvetica Neue Light"/>
                <a:sym typeface="Helvetica Neue Light"/>
                <a:hlinkClick r:id="rId6"/>
              </a:rPr>
              <a:t>Theme de Ejemplo</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951" name="Google Shape;951;p116"/>
          <p:cNvSpPr txBox="1"/>
          <p:nvPr/>
        </p:nvSpPr>
        <p:spPr>
          <a:xfrm>
            <a:off x="5996525" y="2592788"/>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Adapta el theme a tus necesidades.</a:t>
            </a:r>
            <a:endParaRPr sz="1800">
              <a:latin typeface="Helvetica Neue Light"/>
              <a:ea typeface="Helvetica Neue Light"/>
              <a:cs typeface="Helvetica Neue Light"/>
              <a:sym typeface="Helvetica Neue Light"/>
            </a:endParaRPr>
          </a:p>
        </p:txBody>
      </p:sp>
      <p:sp>
        <p:nvSpPr>
          <p:cNvPr id="952" name="Google Shape;952;p116"/>
          <p:cNvSpPr txBox="1"/>
          <p:nvPr/>
        </p:nvSpPr>
        <p:spPr>
          <a:xfrm>
            <a:off x="1758161" y="1847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953" name="Google Shape;953;p116"/>
          <p:cNvSpPr txBox="1"/>
          <p:nvPr/>
        </p:nvSpPr>
        <p:spPr>
          <a:xfrm>
            <a:off x="4412362" y="1838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954" name="Google Shape;954;p116"/>
          <p:cNvSpPr txBox="1"/>
          <p:nvPr/>
        </p:nvSpPr>
        <p:spPr>
          <a:xfrm>
            <a:off x="6969432" y="1866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
        <p:nvSpPr>
          <p:cNvPr id="955" name="Google Shape;955;p116"/>
          <p:cNvSpPr txBox="1"/>
          <p:nvPr/>
        </p:nvSpPr>
        <p:spPr>
          <a:xfrm>
            <a:off x="855750" y="227650"/>
            <a:ext cx="7432500" cy="982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3600">
                <a:solidFill>
                  <a:schemeClr val="dk1"/>
                </a:solidFill>
                <a:latin typeface="Anton"/>
                <a:ea typeface="Anton"/>
                <a:cs typeface="Anton"/>
                <a:sym typeface="Anton"/>
              </a:rPr>
              <a:t>DESCARGA DEL THEME</a:t>
            </a:r>
            <a:endParaRPr i="1" sz="3600">
              <a:solidFill>
                <a:schemeClr val="dk1"/>
              </a:solidFill>
              <a:latin typeface="Anton"/>
              <a:ea typeface="Anton"/>
              <a:cs typeface="Anton"/>
              <a:sym typeface="Anto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11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61" name="Google Shape;961;p117"/>
          <p:cNvSpPr txBox="1"/>
          <p:nvPr/>
        </p:nvSpPr>
        <p:spPr>
          <a:xfrm>
            <a:off x="346750" y="169225"/>
            <a:ext cx="4038300" cy="98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2000"/>
              </a:spcBef>
              <a:spcAft>
                <a:spcPts val="1100"/>
              </a:spcAft>
              <a:buClr>
                <a:schemeClr val="dk1"/>
              </a:buClr>
              <a:buSzPts val="1100"/>
              <a:buFont typeface="Arial"/>
              <a:buNone/>
            </a:pPr>
            <a:r>
              <a:rPr i="1" lang="en-GB" sz="3600">
                <a:solidFill>
                  <a:schemeClr val="dk1"/>
                </a:solidFill>
                <a:latin typeface="Anton"/>
                <a:ea typeface="Anton"/>
                <a:cs typeface="Anton"/>
                <a:sym typeface="Anton"/>
              </a:rPr>
              <a:t>EDITANDO EL THEME</a:t>
            </a:r>
            <a:endParaRPr i="1" sz="3600">
              <a:solidFill>
                <a:schemeClr val="dk1"/>
              </a:solidFill>
              <a:latin typeface="Anton"/>
              <a:ea typeface="Anton"/>
              <a:cs typeface="Anton"/>
              <a:sym typeface="Anton"/>
            </a:endParaRPr>
          </a:p>
        </p:txBody>
      </p:sp>
      <p:pic>
        <p:nvPicPr>
          <p:cNvPr id="962" name="Google Shape;962;p117"/>
          <p:cNvPicPr preferRelativeResize="0"/>
          <p:nvPr/>
        </p:nvPicPr>
        <p:blipFill>
          <a:blip r:embed="rId4">
            <a:alphaModFix/>
          </a:blip>
          <a:stretch>
            <a:fillRect/>
          </a:stretch>
        </p:blipFill>
        <p:spPr>
          <a:xfrm>
            <a:off x="4827700" y="436575"/>
            <a:ext cx="4128849" cy="4092974"/>
          </a:xfrm>
          <a:prstGeom prst="rect">
            <a:avLst/>
          </a:prstGeom>
          <a:noFill/>
          <a:ln>
            <a:noFill/>
          </a:ln>
        </p:spPr>
      </p:pic>
      <p:sp>
        <p:nvSpPr>
          <p:cNvPr id="963" name="Google Shape;963;p117"/>
          <p:cNvSpPr txBox="1"/>
          <p:nvPr/>
        </p:nvSpPr>
        <p:spPr>
          <a:xfrm>
            <a:off x="346750" y="1283475"/>
            <a:ext cx="4513500" cy="3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Tener un theme es tan simple como descargarlo, y ya se tiene una página web completa.</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La magia de cada diseñador está en </a:t>
            </a:r>
            <a:r>
              <a:rPr lang="en-GB" sz="1800">
                <a:highlight>
                  <a:srgbClr val="E0FF00"/>
                </a:highlight>
                <a:latin typeface="Helvetica Neue Light"/>
                <a:ea typeface="Helvetica Neue Light"/>
                <a:cs typeface="Helvetica Neue Light"/>
                <a:sym typeface="Helvetica Neue Light"/>
              </a:rPr>
              <a:t>cambiar, agregar y adaptar a la necesidad de cada cliente, y del diseño propuesto en nuestro mockup.</a:t>
            </a:r>
            <a:endParaRPr sz="1800">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Para editarlo, sólo se debe revisar cada HTML y cambiar el contenido, si se desea cambiar el diseño hay que usar el SASS.</a:t>
            </a:r>
            <a:endParaRPr sz="1800">
              <a:latin typeface="Helvetica Neue Light"/>
              <a:ea typeface="Helvetica Neue Light"/>
              <a:cs typeface="Helvetica Neue Light"/>
              <a:sym typeface="Helvetica Neue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11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69" name="Google Shape;969;p118"/>
          <p:cNvSpPr txBox="1"/>
          <p:nvPr/>
        </p:nvSpPr>
        <p:spPr>
          <a:xfrm>
            <a:off x="1760850" y="172050"/>
            <a:ext cx="5622300" cy="982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3600">
                <a:solidFill>
                  <a:schemeClr val="dk1"/>
                </a:solidFill>
                <a:latin typeface="Anton"/>
                <a:ea typeface="Anton"/>
                <a:cs typeface="Anton"/>
                <a:sym typeface="Anton"/>
              </a:rPr>
              <a:t>THEME LISTO PARA EDITAR</a:t>
            </a:r>
            <a:endParaRPr i="1" sz="3600">
              <a:solidFill>
                <a:schemeClr val="dk1"/>
              </a:solidFill>
              <a:latin typeface="Anton"/>
              <a:ea typeface="Anton"/>
              <a:cs typeface="Anton"/>
              <a:sym typeface="Anton"/>
            </a:endParaRPr>
          </a:p>
        </p:txBody>
      </p:sp>
      <p:pic>
        <p:nvPicPr>
          <p:cNvPr id="970" name="Google Shape;970;p118"/>
          <p:cNvPicPr preferRelativeResize="0"/>
          <p:nvPr/>
        </p:nvPicPr>
        <p:blipFill>
          <a:blip r:embed="rId4">
            <a:alphaModFix/>
          </a:blip>
          <a:stretch>
            <a:fillRect/>
          </a:stretch>
        </p:blipFill>
        <p:spPr>
          <a:xfrm>
            <a:off x="1112088" y="1258903"/>
            <a:ext cx="7263126" cy="340071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11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76" name="Google Shape;976;p119"/>
          <p:cNvSpPr txBox="1"/>
          <p:nvPr/>
        </p:nvSpPr>
        <p:spPr>
          <a:xfrm>
            <a:off x="1041900" y="218425"/>
            <a:ext cx="7060200" cy="982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3600">
                <a:solidFill>
                  <a:schemeClr val="dk1"/>
                </a:solidFill>
                <a:latin typeface="Anton"/>
                <a:ea typeface="Anton"/>
                <a:cs typeface="Anton"/>
                <a:sym typeface="Anton"/>
              </a:rPr>
              <a:t>VENTAJAS Y DESVENTAJAS DE UN THEME</a:t>
            </a:r>
            <a:endParaRPr i="1" sz="3600">
              <a:solidFill>
                <a:schemeClr val="dk1"/>
              </a:solidFill>
              <a:latin typeface="Anton"/>
              <a:ea typeface="Anton"/>
              <a:cs typeface="Anton"/>
              <a:sym typeface="Anton"/>
            </a:endParaRPr>
          </a:p>
        </p:txBody>
      </p:sp>
      <p:sp>
        <p:nvSpPr>
          <p:cNvPr id="977" name="Google Shape;977;p119"/>
          <p:cNvSpPr txBox="1"/>
          <p:nvPr/>
        </p:nvSpPr>
        <p:spPr>
          <a:xfrm>
            <a:off x="638925" y="1912375"/>
            <a:ext cx="3601800" cy="2837700"/>
          </a:xfrm>
          <a:prstGeom prst="rect">
            <a:avLst/>
          </a:prstGeom>
          <a:solidFill>
            <a:srgbClr val="3DFFBC"/>
          </a:solid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Se crea un sitio web de una forma rápida.</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Componentes incorporados.</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Fácil manejo de cada una de las páginas.</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Responsive.</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Mobile First.</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Óptimo.</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Base para un nuevo Theme.</a:t>
            </a:r>
            <a:endParaRPr sz="1800">
              <a:latin typeface="Helvetica Neue Light"/>
              <a:ea typeface="Helvetica Neue Light"/>
              <a:cs typeface="Helvetica Neue Light"/>
              <a:sym typeface="Helvetica Neue Light"/>
            </a:endParaRPr>
          </a:p>
        </p:txBody>
      </p:sp>
      <p:sp>
        <p:nvSpPr>
          <p:cNvPr id="978" name="Google Shape;978;p119"/>
          <p:cNvSpPr txBox="1"/>
          <p:nvPr/>
        </p:nvSpPr>
        <p:spPr>
          <a:xfrm>
            <a:off x="4406775" y="1912375"/>
            <a:ext cx="4447800" cy="2837700"/>
          </a:xfrm>
          <a:prstGeom prst="rect">
            <a:avLst/>
          </a:prstGeom>
          <a:solidFill>
            <a:srgbClr val="3DFFBC"/>
          </a:solid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Se escapan detalles de diseño.</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Hay que ser muy detallista para cambiar todo el contenido del theme.</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Es complicado cambiar de versión.</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Si necesitas añadir componentes que no existen, debes hacerlo tú mismo/a en CSS, cuidando que mantenga coherencia con el diseño y sea responsive.</a:t>
            </a:r>
            <a:endParaRPr sz="1800">
              <a:latin typeface="Helvetica Neue Light"/>
              <a:ea typeface="Helvetica Neue Light"/>
              <a:cs typeface="Helvetica Neue Light"/>
              <a:sym typeface="Helvetica Neue Light"/>
            </a:endParaRPr>
          </a:p>
        </p:txBody>
      </p:sp>
      <p:sp>
        <p:nvSpPr>
          <p:cNvPr id="979" name="Google Shape;979;p119"/>
          <p:cNvSpPr txBox="1"/>
          <p:nvPr/>
        </p:nvSpPr>
        <p:spPr>
          <a:xfrm>
            <a:off x="2030775" y="721125"/>
            <a:ext cx="818100" cy="1339200"/>
          </a:xfrm>
          <a:prstGeom prst="rect">
            <a:avLst/>
          </a:prstGeom>
          <a:noFill/>
          <a:ln>
            <a:noFill/>
          </a:ln>
          <a:effectLst>
            <a:outerShdw blurRad="200025" rotWithShape="0" algn="bl" dir="5400000" dist="66675">
              <a:srgbClr val="000000">
                <a:alpha val="8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GB" sz="9200">
                <a:solidFill>
                  <a:srgbClr val="00FF00"/>
                </a:solidFill>
              </a:rPr>
              <a:t>+</a:t>
            </a:r>
            <a:endParaRPr b="1" sz="9200">
              <a:solidFill>
                <a:srgbClr val="00FF00"/>
              </a:solidFill>
            </a:endParaRPr>
          </a:p>
        </p:txBody>
      </p:sp>
      <p:sp>
        <p:nvSpPr>
          <p:cNvPr id="980" name="Google Shape;980;p119"/>
          <p:cNvSpPr txBox="1"/>
          <p:nvPr/>
        </p:nvSpPr>
        <p:spPr>
          <a:xfrm>
            <a:off x="6297825" y="111525"/>
            <a:ext cx="818100" cy="1339200"/>
          </a:xfrm>
          <a:prstGeom prst="rect">
            <a:avLst/>
          </a:prstGeom>
          <a:noFill/>
          <a:ln>
            <a:noFill/>
          </a:ln>
          <a:effectLst>
            <a:outerShdw blurRad="200025" rotWithShape="0" algn="bl" dir="5400000" dist="66675">
              <a:srgbClr val="000000">
                <a:alpha val="8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GB" sz="9200">
                <a:solidFill>
                  <a:srgbClr val="FF0000"/>
                </a:solidFill>
              </a:rPr>
              <a:t>_</a:t>
            </a:r>
            <a:endParaRPr b="1" sz="9200">
              <a:solidFill>
                <a:srgbClr val="FF0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4" name="Shape 984"/>
        <p:cNvGrpSpPr/>
        <p:nvPr/>
      </p:nvGrpSpPr>
      <p:grpSpPr>
        <a:xfrm>
          <a:off x="0" y="0"/>
          <a:ext cx="0" cy="0"/>
          <a:chOff x="0" y="0"/>
          <a:chExt cx="0" cy="0"/>
        </a:xfrm>
      </p:grpSpPr>
      <p:sp>
        <p:nvSpPr>
          <p:cNvPr id="985" name="Google Shape;985;p12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989" name="Shape 989"/>
        <p:cNvGrpSpPr/>
        <p:nvPr/>
      </p:nvGrpSpPr>
      <p:grpSpPr>
        <a:xfrm>
          <a:off x="0" y="0"/>
          <a:ext cx="0" cy="0"/>
          <a:chOff x="0" y="0"/>
          <a:chExt cx="0" cy="0"/>
        </a:xfrm>
      </p:grpSpPr>
      <p:pic>
        <p:nvPicPr>
          <p:cNvPr id="990" name="Google Shape;990;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91" name="Google Shape;991;p12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992" name="Google Shape;992;p12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
        <p:nvSpPr>
          <p:cNvPr id="993" name="Google Shape;993;p121"/>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Momento de consolidación de aprendizajes</a:t>
            </a:r>
            <a:r>
              <a:rPr lang="en-GB"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2"/>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BOOTSTRAP</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Breve resumen de la consigna del desafío</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999" name="Google Shape;999;p1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00" name="Google Shape;1000;p122"/>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23"/>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i="1" lang="en-GB" sz="2600">
                <a:latin typeface="Anton"/>
                <a:ea typeface="Anton"/>
                <a:cs typeface="Anton"/>
                <a:sym typeface="Anton"/>
              </a:rPr>
              <a:t>¡A PRACTICAR!</a:t>
            </a:r>
            <a:endParaRPr i="1" sz="2600">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t/>
            </a:r>
            <a:endParaRPr i="1" sz="2600">
              <a:latin typeface="Anton"/>
              <a:ea typeface="Anton"/>
              <a:cs typeface="Anton"/>
              <a:sym typeface="Anton"/>
            </a:endParaRPr>
          </a:p>
        </p:txBody>
      </p:sp>
      <p:sp>
        <p:nvSpPr>
          <p:cNvPr id="1006" name="Google Shape;1006;p123"/>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Descarga un theme de Bootstrap 4 y cambia el título de la página, los nombres del menú y el contenido de la página principal. Tienes </a:t>
            </a:r>
            <a:r>
              <a:rPr b="1" lang="en-GB" sz="2000">
                <a:solidFill>
                  <a:schemeClr val="dk1"/>
                </a:solidFill>
                <a:highlight>
                  <a:schemeClr val="lt1"/>
                </a:highlight>
                <a:latin typeface="Helvetica Neue"/>
                <a:ea typeface="Helvetica Neue"/>
                <a:cs typeface="Helvetica Neue"/>
                <a:sym typeface="Helvetica Neue"/>
              </a:rPr>
              <a:t>15 minutos</a:t>
            </a:r>
            <a:r>
              <a:rPr lang="en-GB" sz="2000">
                <a:solidFill>
                  <a:schemeClr val="dk1"/>
                </a:solidFill>
                <a:highlight>
                  <a:schemeClr val="lt1"/>
                </a:highlight>
                <a:latin typeface="Helvetica Neue Light"/>
                <a:ea typeface="Helvetica Neue Light"/>
                <a:cs typeface="Helvetica Neue Light"/>
                <a:sym typeface="Helvetica Neue Light"/>
              </a:rPr>
              <a:t> para realizar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b="0" i="0" lang="en-GB" sz="2000" u="none" cap="none" strike="noStrike">
                <a:solidFill>
                  <a:schemeClr val="dk1"/>
                </a:solidFill>
                <a:highlight>
                  <a:schemeClr val="lt1"/>
                </a:highlight>
                <a:latin typeface="Helvetica Neue Light"/>
                <a:ea typeface="Helvetica Neue Light"/>
                <a:cs typeface="Helvetica Neue Light"/>
                <a:sym typeface="Helvetica Neue Light"/>
              </a:rPr>
              <a:t>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1007" name="Google Shape;1007;p1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08" name="Google Shape;1008;p123"/>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BOOTSTRAP CON JS</a:t>
            </a:r>
            <a:endParaRPr i="1" sz="4000">
              <a:latin typeface="Anton"/>
              <a:ea typeface="Anton"/>
              <a:cs typeface="Anton"/>
              <a:sym typeface="Anton"/>
            </a:endParaRPr>
          </a:p>
        </p:txBody>
      </p:sp>
      <p:sp>
        <p:nvSpPr>
          <p:cNvPr id="1014" name="Google Shape;1014;p124"/>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Agrega componentes con JavaScript a tu proyecto. Adapta a modo mobile al menos una de las páginas del mismo.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1015" name="Google Shape;1015;p1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16" name="Google Shape;1016;p124"/>
          <p:cNvPicPr preferRelativeResize="0"/>
          <p:nvPr/>
        </p:nvPicPr>
        <p:blipFill>
          <a:blip r:embed="rId4">
            <a:alphaModFix/>
          </a:blip>
          <a:stretch>
            <a:fillRect/>
          </a:stretch>
        </p:blipFill>
        <p:spPr>
          <a:xfrm>
            <a:off x="3946812" y="996838"/>
            <a:ext cx="1250376" cy="12532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graphicFrame>
        <p:nvGraphicFramePr>
          <p:cNvPr id="1021" name="Google Shape;1021;p125"/>
          <p:cNvGraphicFramePr/>
          <p:nvPr/>
        </p:nvGraphicFramePr>
        <p:xfrm>
          <a:off x="153263" y="344100"/>
          <a:ext cx="3000000" cy="3000000"/>
        </p:xfrm>
        <a:graphic>
          <a:graphicData uri="http://schemas.openxmlformats.org/drawingml/2006/table">
            <a:tbl>
              <a:tblPr>
                <a:noFill/>
                <a:tableStyleId>{368A1149-5A4D-4696-993E-3D773E6383B3}</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BOOTSTRAP CON JS</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 HTML y CSS.</a:t>
                      </a:r>
                      <a:r>
                        <a:rPr lang="en-GB" sz="1600" u="none" cap="none" strike="noStrike">
                          <a:solidFill>
                            <a:schemeClr val="dk1"/>
                          </a:solidFill>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carpeta en formato zip o rar con el/los archivos HTML y CSS.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agrega componentes con JavaScript a tu proyecto final. Adapta a mobile una de las páginas del mismo. </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 </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n-GB" sz="1600">
                          <a:solidFill>
                            <a:schemeClr val="dk1"/>
                          </a:solidFill>
                          <a:latin typeface="Helvetica Neue Light"/>
                          <a:ea typeface="Helvetica Neue Light"/>
                          <a:cs typeface="Helvetica Neue Light"/>
                          <a:sym typeface="Helvetica Neue Light"/>
                        </a:rPr>
                        <a:t>Incluye uno o más componentes de Bootstrap con JavaScript: carousel, dropdown, modal, budges, mensajes colapsados, etc.</a:t>
                      </a:r>
                      <a:endParaRPr sz="1600">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n-GB" sz="1600">
                          <a:solidFill>
                            <a:schemeClr val="dk1"/>
                          </a:solidFill>
                          <a:latin typeface="Helvetica Neue Light"/>
                          <a:ea typeface="Helvetica Neue Light"/>
                          <a:cs typeface="Helvetica Neue Light"/>
                          <a:sym typeface="Helvetica Neue Light"/>
                        </a:rPr>
                        <a:t>Utiliza media queries o Bootstrap para adaptar a mobile una página de tu sitio.</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 Ejemplo: </a:t>
                      </a:r>
                      <a:r>
                        <a:rPr lang="en-GB"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Carpeta comprimida con Bootstrap</a:t>
                      </a:r>
                      <a:endParaRPr sz="19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022" name="Google Shape;1022;p1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023" name="Google Shape;1023;p125"/>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pic>
        <p:nvPicPr>
          <p:cNvPr id="1024" name="Google Shape;1024;p125"/>
          <p:cNvPicPr preferRelativeResize="0"/>
          <p:nvPr/>
        </p:nvPicPr>
        <p:blipFill>
          <a:blip r:embed="rId6">
            <a:alphaModFix/>
          </a:blip>
          <a:stretch>
            <a:fillRect/>
          </a:stretch>
        </p:blipFill>
        <p:spPr>
          <a:xfrm>
            <a:off x="7149175" y="1211400"/>
            <a:ext cx="1672475" cy="65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